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2"/>
  </p:notesMasterIdLst>
  <p:sldIdLst>
    <p:sldId id="319" r:id="rId2"/>
    <p:sldId id="330" r:id="rId3"/>
    <p:sldId id="333" r:id="rId4"/>
    <p:sldId id="313" r:id="rId5"/>
    <p:sldId id="301" r:id="rId6"/>
    <p:sldId id="302" r:id="rId7"/>
    <p:sldId id="314" r:id="rId8"/>
    <p:sldId id="305" r:id="rId9"/>
    <p:sldId id="306" r:id="rId10"/>
    <p:sldId id="331" r:id="rId11"/>
    <p:sldId id="304" r:id="rId12"/>
    <p:sldId id="308" r:id="rId13"/>
    <p:sldId id="309" r:id="rId14"/>
    <p:sldId id="332" r:id="rId15"/>
    <p:sldId id="310" r:id="rId16"/>
    <p:sldId id="322" r:id="rId17"/>
    <p:sldId id="323" r:id="rId18"/>
    <p:sldId id="327" r:id="rId19"/>
    <p:sldId id="316" r:id="rId20"/>
    <p:sldId id="320" r:id="rId21"/>
    <p:sldId id="324" r:id="rId22"/>
    <p:sldId id="315" r:id="rId23"/>
    <p:sldId id="312" r:id="rId24"/>
    <p:sldId id="317" r:id="rId25"/>
    <p:sldId id="326" r:id="rId26"/>
    <p:sldId id="329" r:id="rId27"/>
    <p:sldId id="325" r:id="rId28"/>
    <p:sldId id="321" r:id="rId29"/>
    <p:sldId id="318" r:id="rId30"/>
    <p:sldId id="328" r:id="rId31"/>
  </p:sldIdLst>
  <p:sldSz cx="9144000" cy="6858000" type="screen4x3"/>
  <p:notesSz cx="10234613" cy="7102475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</p:embeddedFont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02" autoAdjust="0"/>
    <p:restoredTop sz="64599" autoAdjust="0"/>
  </p:normalViewPr>
  <p:slideViewPr>
    <p:cSldViewPr>
      <p:cViewPr varScale="1">
        <p:scale>
          <a:sx n="75" d="100"/>
          <a:sy n="75" d="100"/>
        </p:scale>
        <p:origin x="930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4" d="100"/>
          <a:sy n="84" d="100"/>
        </p:scale>
        <p:origin x="390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434999" cy="355124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797246" y="0"/>
            <a:ext cx="4434999" cy="355124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87FF5751-BC9F-4FE2-811F-9FFF16446CA8}" type="datetimeFigureOut">
              <a:rPr lang="de-DE"/>
              <a:pPr>
                <a:defRPr/>
              </a:pPr>
              <a:t>25.03.2019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533400"/>
            <a:ext cx="3551237" cy="26622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66" tIns="49533" rIns="99066" bIns="49533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1023462" y="3373676"/>
            <a:ext cx="8187690" cy="3196114"/>
          </a:xfrm>
          <a:prstGeom prst="rect">
            <a:avLst/>
          </a:prstGeom>
        </p:spPr>
        <p:txBody>
          <a:bodyPr vert="horz" lIns="99066" tIns="49533" rIns="99066" bIns="49533" rtlCol="0">
            <a:normAutofit/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6746119"/>
            <a:ext cx="4434999" cy="355124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797246" y="6746119"/>
            <a:ext cx="4434999" cy="355124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B462E925-596D-40D0-8CC2-68192F1791F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77440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62E925-596D-40D0-8CC2-68192F1791FE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9043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62E925-596D-40D0-8CC2-68192F1791FE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9883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62E925-596D-40D0-8CC2-68192F1791FE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512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62E925-596D-40D0-8CC2-68192F1791FE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48903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dirty="0"/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ED13304-5449-46DA-BC59-25691CE418E4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30636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dirty="0"/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ED13304-5449-46DA-BC59-25691CE418E4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30636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dirty="0"/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ED13304-5449-46DA-BC59-25691CE418E4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30636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dirty="0"/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ED13304-5449-46DA-BC59-25691CE418E4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66909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dirty="0"/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ED13304-5449-46DA-BC59-25691CE418E4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3063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61541E-3B9E-4357-A3B6-3849ADFF93FE}" type="datetime1">
              <a:rPr lang="de-DE" smtClean="0"/>
              <a:t>25.03.2019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303274-3C08-4C85-9098-B6DD32CD462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5EE781-03C6-4799-8578-B84A5B4027C6}" type="datetime1">
              <a:rPr lang="de-DE" smtClean="0"/>
              <a:t>25.03.2019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A06762-D154-463D-A517-82B7DF0CCFC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028A6-2B95-410B-811C-9A1815C4D513}" type="datetime1">
              <a:rPr lang="de-DE" smtClean="0"/>
              <a:t>25.03.2019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972877-5CA3-44C1-8190-3F9D7332B44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F37743-7D18-4710-965B-7779C8E2E3CA}" type="datetime1">
              <a:rPr lang="de-DE" smtClean="0"/>
              <a:t>25.03.2019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59ED93-15FF-4020-9B5D-F839CF7F90C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D0EACE-0088-4175-AB7B-E5B7573731FE}" type="datetime1">
              <a:rPr lang="de-DE" smtClean="0"/>
              <a:t>25.03.2019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AB3EEC-221F-4FF9-A00D-0A41284A499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C2353-3E68-488B-A976-AB58A7D2A984}" type="datetime1">
              <a:rPr lang="de-DE" smtClean="0"/>
              <a:t>25.03.2019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E0B7A1-3514-4366-A15C-3FB41279B78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EDC14D-B0A6-4EB7-83E6-D3AD1D1ECBA6}" type="datetime1">
              <a:rPr lang="de-DE" smtClean="0"/>
              <a:t>25.03.2019</a:t>
            </a:fld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13D7F-6F1E-4211-93D4-0327231FC70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EAD15-1287-4181-9B8F-629679D4F90F}" type="datetime1">
              <a:rPr lang="de-DE" smtClean="0"/>
              <a:t>25.03.2019</a:t>
            </a:fld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8B3F41-88A9-47B1-8449-F072872A182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B6E83A-233E-4107-9DD8-D6457909A93A}" type="datetime1">
              <a:rPr lang="de-DE" smtClean="0"/>
              <a:t>25.03.2019</a:t>
            </a:fld>
            <a:endParaRPr lang="de-DE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8CE75-C18C-488A-AA10-4C3F3A26223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157537-6EC7-45EA-ABE1-498D2579DE70}" type="datetime1">
              <a:rPr lang="de-DE" smtClean="0"/>
              <a:t>25.03.2019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66782C-3F28-45D4-89BA-4F5E7329ABC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A7F38-5B4C-47ED-AB8F-AE67C7D72A2C}" type="datetime1">
              <a:rPr lang="de-DE" smtClean="0"/>
              <a:t>25.03.2019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734382-B843-40F2-A0BD-0E1582D51D8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5B1E583-77DD-4C75-BC2A-90B22368A1EF}" type="datetime1">
              <a:rPr lang="de-DE" smtClean="0"/>
              <a:t>25.03.2019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35EE6BB-AB7B-4B98-8FC8-46F3CFA4F9E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fasd-deutschland.de/" TargetMode="External"/><Relationship Id="rId2" Type="http://schemas.openxmlformats.org/officeDocument/2006/relationships/hyperlink" Target="http://schule-fasd.de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de/url?sa=i&amp;rct=j&amp;q=&amp;esrc=s&amp;source=images&amp;cd=&amp;cad=rja&amp;uact=8&amp;ved=0ahUKEwj5hZinucXWAhXIYVAKHc3IDZYQjRwIBw&amp;url=https://www.amazon.de/Mein-Leben-Zucchini-Claude-Barras/dp/B06VWRV1MX&amp;psig=AFQjCNGPBCoaQqe1_GYZYMI3-rSwTEEXzA&amp;ust=1506604505070253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2439305"/>
            <a:ext cx="8229600" cy="1143000"/>
          </a:xfrm>
        </p:spPr>
        <p:txBody>
          <a:bodyPr/>
          <a:lstStyle/>
          <a:p>
            <a:r>
              <a:rPr lang="de-DE" b="1" dirty="0"/>
              <a:t>Schule und FASD - unmöglich?!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r>
              <a:rPr lang="de-DE" sz="2400" dirty="0"/>
              <a:t>Seminar „Weiterbildung zur FASD-Fachkraft“ Berlin 2019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316189" y="5301208"/>
            <a:ext cx="8820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Bitte keine Fotos von Folien ablichten, auf denen Personen abgebildet sind</a:t>
            </a:r>
            <a:r>
              <a:rPr lang="de-DE" dirty="0"/>
              <a:t>.</a:t>
            </a:r>
          </a:p>
          <a:p>
            <a:endParaRPr lang="de-DE" dirty="0"/>
          </a:p>
          <a:p>
            <a:r>
              <a:rPr lang="de-DE" dirty="0"/>
              <a:t>© in Teilen 2016 Härter/Uhl, Fachtagung FASD Deutschland in Würzburg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754760" cy="365125"/>
          </a:xfrm>
        </p:spPr>
        <p:txBody>
          <a:bodyPr/>
          <a:lstStyle/>
          <a:p>
            <a:pPr>
              <a:defRPr/>
            </a:pPr>
            <a:fld id="{6DD516B5-BAA2-4482-8EE9-3F3775B5976F}" type="datetime1">
              <a:rPr lang="de-DE" smtClean="0"/>
              <a:t>25.03.2019</a:t>
            </a:fld>
            <a:r>
              <a:rPr lang="de-DE" dirty="0"/>
              <a:t> Berlin 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043608" y="404664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Referent A. Bogner, Rektor a.D.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18" y="2383085"/>
            <a:ext cx="2667422" cy="2106811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2585411"/>
            <a:ext cx="1652566" cy="1512168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132856"/>
            <a:ext cx="3292971" cy="219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9564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5" descr="Rotwei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3975" y="-26988"/>
            <a:ext cx="9234488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Datumsplatzhalter 2">
            <a:extLst>
              <a:ext uri="{FF2B5EF4-FFF2-40B4-BE49-F238E27FC236}">
                <a16:creationId xmlns:a16="http://schemas.microsoft.com/office/drawing/2014/main" id="{38446F5A-F3D5-4C23-8286-A393E4331A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754760" cy="365125"/>
          </a:xfrm>
        </p:spPr>
        <p:txBody>
          <a:bodyPr/>
          <a:lstStyle/>
          <a:p>
            <a:pPr>
              <a:defRPr/>
            </a:pPr>
            <a:fld id="{6DD516B5-BAA2-4482-8EE9-3F3775B5976F}" type="datetime1">
              <a:rPr lang="de-DE" smtClean="0"/>
              <a:t>25.03.2019</a:t>
            </a:fld>
            <a:r>
              <a:rPr lang="de-DE" dirty="0"/>
              <a:t> Berlin </a:t>
            </a:r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B1C0BA97-C6C3-44C1-8822-48FC01892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469" y="908720"/>
            <a:ext cx="8229600" cy="4525963"/>
          </a:xfrm>
        </p:spPr>
        <p:txBody>
          <a:bodyPr/>
          <a:lstStyle/>
          <a:p>
            <a:r>
              <a:rPr lang="de-DE" sz="2400" dirty="0"/>
              <a:t>Partnerarbeit:</a:t>
            </a:r>
          </a:p>
          <a:p>
            <a:r>
              <a:rPr lang="de-DE" sz="2400" dirty="0"/>
              <a:t>Suchen Sie zu den beiden Symptomen für FASD schulrelevante Beispiele (1+2, 3+4, 5+6 jeweils einer Farbe), etwa 5min</a:t>
            </a:r>
          </a:p>
          <a:p>
            <a:endParaRPr lang="de-DE" sz="2400" dirty="0"/>
          </a:p>
          <a:p>
            <a:r>
              <a:rPr lang="de-DE" sz="2400" dirty="0"/>
              <a:t>Gruppenarbeit:</a:t>
            </a:r>
          </a:p>
          <a:p>
            <a:r>
              <a:rPr lang="de-DE" sz="2400" dirty="0"/>
              <a:t>Finden Sie sich in der Gruppe (gleiche Farbe) zusammen und stellen Sie Ihre gefundenen Beispiele vor, etwa 20min</a:t>
            </a:r>
          </a:p>
          <a:p>
            <a:endParaRPr lang="de-DE" sz="2400" dirty="0"/>
          </a:p>
          <a:p>
            <a:endParaRPr lang="de-DE" sz="2400" dirty="0"/>
          </a:p>
          <a:p>
            <a:r>
              <a:rPr lang="de-DE" sz="2400" dirty="0"/>
              <a:t>Auswertung:</a:t>
            </a:r>
          </a:p>
          <a:p>
            <a:r>
              <a:rPr lang="de-DE" sz="2400" dirty="0"/>
              <a:t>Berichten Sie kurz über die Arbeit in ihrer Gruppe (Gruppensprecher), etwa 10min</a:t>
            </a:r>
          </a:p>
        </p:txBody>
      </p:sp>
    </p:spTree>
    <p:extLst>
      <p:ext uri="{BB962C8B-B14F-4D97-AF65-F5344CB8AC3E}">
        <p14:creationId xmlns:p14="http://schemas.microsoft.com/office/powerpoint/2010/main" val="16340683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Grafik 2" descr="Symptom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2206625"/>
            <a:ext cx="8731250" cy="4174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feld 3"/>
          <p:cNvSpPr txBox="1">
            <a:spLocks noChangeArrowheads="1"/>
          </p:cNvSpPr>
          <p:nvPr/>
        </p:nvSpPr>
        <p:spPr bwMode="auto">
          <a:xfrm>
            <a:off x="179388" y="785795"/>
            <a:ext cx="864076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3200" dirty="0">
                <a:latin typeface="+mn-lt"/>
              </a:rPr>
              <a:t>Lebenslang durch Alkohol - FASD</a:t>
            </a:r>
          </a:p>
          <a:p>
            <a:r>
              <a:rPr lang="de-DE" sz="3200" dirty="0">
                <a:latin typeface="+mn-lt"/>
              </a:rPr>
              <a:t>Fetal </a:t>
            </a:r>
            <a:r>
              <a:rPr lang="de-DE" sz="3200" dirty="0" err="1">
                <a:latin typeface="+mn-lt"/>
              </a:rPr>
              <a:t>Alcohol</a:t>
            </a:r>
            <a:r>
              <a:rPr lang="de-DE" sz="3200" dirty="0">
                <a:latin typeface="+mn-lt"/>
              </a:rPr>
              <a:t> </a:t>
            </a:r>
            <a:r>
              <a:rPr lang="de-DE" sz="3200" dirty="0" err="1">
                <a:latin typeface="+mn-lt"/>
              </a:rPr>
              <a:t>Spectrum</a:t>
            </a:r>
            <a:r>
              <a:rPr lang="de-DE" sz="3200" dirty="0">
                <a:latin typeface="+mn-lt"/>
              </a:rPr>
              <a:t> </a:t>
            </a:r>
            <a:r>
              <a:rPr lang="de-DE" sz="3200" dirty="0" err="1">
                <a:latin typeface="+mn-lt"/>
              </a:rPr>
              <a:t>Disorder</a:t>
            </a:r>
            <a:endParaRPr lang="de-DE" sz="3200" dirty="0">
              <a:latin typeface="+mn-lt"/>
            </a:endParaRPr>
          </a:p>
          <a:p>
            <a:r>
              <a:rPr lang="de-DE" sz="3200" dirty="0">
                <a:latin typeface="+mn-lt"/>
              </a:rPr>
              <a:t>= dauerhafte hirnorganische Störung</a:t>
            </a:r>
          </a:p>
        </p:txBody>
      </p:sp>
      <p:sp>
        <p:nvSpPr>
          <p:cNvPr id="5" name="Rechteck 4"/>
          <p:cNvSpPr/>
          <p:nvPr/>
        </p:nvSpPr>
        <p:spPr>
          <a:xfrm>
            <a:off x="153572" y="2190338"/>
            <a:ext cx="3313113" cy="287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5125" name="Grafik 5" descr="Rotwein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53975" y="-26988"/>
            <a:ext cx="9234488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hteck 8"/>
          <p:cNvSpPr/>
          <p:nvPr/>
        </p:nvSpPr>
        <p:spPr>
          <a:xfrm>
            <a:off x="214282" y="3498772"/>
            <a:ext cx="2143140" cy="785818"/>
          </a:xfrm>
          <a:prstGeom prst="rect">
            <a:avLst/>
          </a:prstGeom>
          <a:solidFill>
            <a:srgbClr val="FF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/>
          <p:cNvSpPr/>
          <p:nvPr/>
        </p:nvSpPr>
        <p:spPr>
          <a:xfrm>
            <a:off x="2376878" y="2571744"/>
            <a:ext cx="2143140" cy="928694"/>
          </a:xfrm>
          <a:prstGeom prst="rect">
            <a:avLst/>
          </a:prstGeom>
          <a:solidFill>
            <a:srgbClr val="FF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/>
          <p:cNvSpPr/>
          <p:nvPr/>
        </p:nvSpPr>
        <p:spPr>
          <a:xfrm>
            <a:off x="2364093" y="3784524"/>
            <a:ext cx="2143140" cy="500066"/>
          </a:xfrm>
          <a:prstGeom prst="rect">
            <a:avLst/>
          </a:prstGeom>
          <a:solidFill>
            <a:srgbClr val="FF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Rechteck 28"/>
          <p:cNvSpPr/>
          <p:nvPr/>
        </p:nvSpPr>
        <p:spPr>
          <a:xfrm>
            <a:off x="4572000" y="2571744"/>
            <a:ext cx="4286280" cy="1722232"/>
          </a:xfrm>
          <a:prstGeom prst="rect">
            <a:avLst/>
          </a:prstGeom>
          <a:solidFill>
            <a:srgbClr val="FF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1552073" y="6033489"/>
            <a:ext cx="252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*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2051720" y="6402821"/>
            <a:ext cx="3713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*</a:t>
            </a:r>
            <a:r>
              <a:rPr lang="de-DE" sz="1200" dirty="0"/>
              <a:t>Hirnverletzungen oder Hirnhautentzündung…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14282" y="6356350"/>
            <a:ext cx="3565630" cy="365125"/>
          </a:xfrm>
        </p:spPr>
        <p:txBody>
          <a:bodyPr/>
          <a:lstStyle/>
          <a:p>
            <a:pPr>
              <a:defRPr/>
            </a:pPr>
            <a:fld id="{A7F7744A-7FD9-4AD6-B70E-8D205698B1DB}" type="datetime1">
              <a:rPr lang="de-DE" smtClean="0"/>
              <a:t>25.03.2019</a:t>
            </a:fld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1241668" y="6064266"/>
            <a:ext cx="953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rom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785798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4" grpId="0" animBg="1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85000" lnSpcReduction="10000"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de-DE" sz="4000" dirty="0"/>
              <a:t>Sichtweise (Adoptiv- und Pflege-)</a:t>
            </a:r>
            <a:r>
              <a:rPr lang="de-DE" sz="4000" dirty="0" err="1"/>
              <a:t>eltern</a:t>
            </a:r>
            <a:endParaRPr lang="de-DE" sz="4000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de-DE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de-DE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de-DE" dirty="0"/>
              <a:t>Nur wenige Kinder werden </a:t>
            </a:r>
            <a:r>
              <a:rPr lang="de-DE" u="sng" dirty="0"/>
              <a:t>richtig</a:t>
            </a:r>
            <a:r>
              <a:rPr lang="de-DE" dirty="0"/>
              <a:t> diagnostiziert.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de-DE" dirty="0"/>
              <a:t>Bei uns dauerte es von Mai 2011- Juni 2012 (5xErlangen), ab September hatte Michael einen Schulbegleiter, seit der 6.Klasse Montessori-Schule hat er zwei.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de-DE" dirty="0"/>
              <a:t>Aber: Frühe Diagnose ist entscheidend wichtig für positive Entwicklungsbedingungen </a:t>
            </a:r>
            <a:br>
              <a:rPr lang="de-DE" dirty="0"/>
            </a:br>
            <a:r>
              <a:rPr lang="de-DE" dirty="0"/>
              <a:t>und den schulischen Erfolg.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de-DE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de-DE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de-DE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de-DE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de-DE" dirty="0"/>
          </a:p>
        </p:txBody>
      </p:sp>
      <p:pic>
        <p:nvPicPr>
          <p:cNvPr id="9220" name="Grafik 5" descr="Diagnos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2871" y="2272225"/>
            <a:ext cx="8208963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52536" y="-99392"/>
            <a:ext cx="9639778" cy="720080"/>
          </a:xfrm>
          <a:prstGeom prst="rect">
            <a:avLst/>
          </a:prstGeom>
        </p:spPr>
      </p:pic>
      <p:sp>
        <p:nvSpPr>
          <p:cNvPr id="8" name="Datumsplatzhalter 2">
            <a:extLst>
              <a:ext uri="{FF2B5EF4-FFF2-40B4-BE49-F238E27FC236}">
                <a16:creationId xmlns:a16="http://schemas.microsoft.com/office/drawing/2014/main" id="{BFB21E64-A6B7-43A3-B2D3-124DEAA30C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754760" cy="365125"/>
          </a:xfrm>
        </p:spPr>
        <p:txBody>
          <a:bodyPr/>
          <a:lstStyle/>
          <a:p>
            <a:pPr>
              <a:defRPr/>
            </a:pPr>
            <a:fld id="{6DD516B5-BAA2-4482-8EE9-3F3775B5976F}" type="datetime1">
              <a:rPr lang="de-DE" smtClean="0"/>
              <a:t>25.03.2019</a:t>
            </a:fld>
            <a:r>
              <a:rPr lang="de-DE" dirty="0"/>
              <a:t> Berlin </a:t>
            </a:r>
          </a:p>
        </p:txBody>
      </p:sp>
    </p:spTree>
    <p:extLst>
      <p:ext uri="{BB962C8B-B14F-4D97-AF65-F5344CB8AC3E}">
        <p14:creationId xmlns:p14="http://schemas.microsoft.com/office/powerpoint/2010/main" val="22898791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de-DE" sz="4000" dirty="0"/>
              <a:t>Sichtweise leibliche Eltern</a:t>
            </a:r>
          </a:p>
          <a:p>
            <a:pPr marL="0" indent="0">
              <a:buFont typeface="Arial" charset="0"/>
              <a:buNone/>
            </a:pPr>
            <a:endParaRPr lang="de-DE" dirty="0"/>
          </a:p>
          <a:p>
            <a:pPr marL="0" indent="0">
              <a:buFont typeface="Arial" charset="0"/>
              <a:buNone/>
            </a:pPr>
            <a:endParaRPr lang="de-DE" dirty="0"/>
          </a:p>
          <a:p>
            <a:pPr marL="0" indent="0">
              <a:buFont typeface="Arial" charset="0"/>
              <a:buNone/>
            </a:pPr>
            <a:endParaRPr lang="de-DE" dirty="0"/>
          </a:p>
          <a:p>
            <a:pPr marL="0" indent="0">
              <a:buFont typeface="Arial" charset="0"/>
              <a:buNone/>
            </a:pPr>
            <a:r>
              <a:rPr lang="de-DE" dirty="0"/>
              <a:t>Eltern müssen sich Hilfe holen… Aber der Weg wird kein leichter sein…</a:t>
            </a:r>
          </a:p>
          <a:p>
            <a:pPr marL="0" indent="0">
              <a:buFont typeface="Arial" charset="0"/>
              <a:buNone/>
            </a:pPr>
            <a:r>
              <a:rPr lang="de-DE" dirty="0"/>
              <a:t>„nur“ Ritalin ist auch keine Lösung!</a:t>
            </a:r>
          </a:p>
          <a:p>
            <a:pPr marL="0" indent="0">
              <a:buFont typeface="Arial" charset="0"/>
              <a:buNone/>
            </a:pPr>
            <a:endParaRPr lang="de-DE" dirty="0"/>
          </a:p>
          <a:p>
            <a:pPr marL="0" indent="0">
              <a:buFont typeface="Arial" charset="0"/>
              <a:buNone/>
            </a:pPr>
            <a:endParaRPr lang="de-DE" dirty="0"/>
          </a:p>
          <a:p>
            <a:pPr marL="0" indent="0">
              <a:buFont typeface="Arial" charset="0"/>
              <a:buNone/>
            </a:pPr>
            <a:endParaRPr lang="de-DE" dirty="0"/>
          </a:p>
        </p:txBody>
      </p:sp>
      <p:pic>
        <p:nvPicPr>
          <p:cNvPr id="10244" name="Grafik 4" descr="Unterstützung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2420938"/>
            <a:ext cx="8280400" cy="81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252536" y="-99392"/>
            <a:ext cx="9639778" cy="720080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539750" y="3429000"/>
            <a:ext cx="828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…trotz Unheilbarkeit der Behinderung!</a:t>
            </a:r>
          </a:p>
        </p:txBody>
      </p:sp>
      <p:sp>
        <p:nvSpPr>
          <p:cNvPr id="8" name="Datumsplatzhalter 2">
            <a:extLst>
              <a:ext uri="{FF2B5EF4-FFF2-40B4-BE49-F238E27FC236}">
                <a16:creationId xmlns:a16="http://schemas.microsoft.com/office/drawing/2014/main" id="{44430504-D43A-4884-ABC3-A443F86271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754760" cy="365125"/>
          </a:xfrm>
        </p:spPr>
        <p:txBody>
          <a:bodyPr/>
          <a:lstStyle/>
          <a:p>
            <a:pPr>
              <a:defRPr/>
            </a:pPr>
            <a:fld id="{6DD516B5-BAA2-4482-8EE9-3F3775B5976F}" type="datetime1">
              <a:rPr lang="de-DE" smtClean="0"/>
              <a:t>25.03.2019</a:t>
            </a:fld>
            <a:r>
              <a:rPr lang="de-DE" dirty="0"/>
              <a:t> Berlin </a:t>
            </a:r>
          </a:p>
        </p:txBody>
      </p:sp>
    </p:spTree>
    <p:extLst>
      <p:ext uri="{BB962C8B-B14F-4D97-AF65-F5344CB8AC3E}">
        <p14:creationId xmlns:p14="http://schemas.microsoft.com/office/powerpoint/2010/main" val="30245949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de-DE" sz="4000" dirty="0"/>
              <a:t>Sichtweise des Betroffenen selbst</a:t>
            </a:r>
          </a:p>
          <a:p>
            <a:pPr marL="0" indent="0">
              <a:buFont typeface="Arial" charset="0"/>
              <a:buNone/>
            </a:pPr>
            <a:endParaRPr lang="de-DE" dirty="0"/>
          </a:p>
          <a:p>
            <a:pPr marL="0" indent="0">
              <a:buFont typeface="Arial" charset="0"/>
              <a:buNone/>
            </a:pPr>
            <a:endParaRPr lang="de-DE" dirty="0"/>
          </a:p>
          <a:p>
            <a:pPr marL="0" indent="0">
              <a:buFont typeface="Arial" charset="0"/>
              <a:buNone/>
            </a:pPr>
            <a:endParaRPr lang="de-DE" dirty="0"/>
          </a:p>
          <a:p>
            <a:pPr marL="0" indent="0">
              <a:buFont typeface="Arial" charset="0"/>
              <a:buNone/>
            </a:pPr>
            <a:endParaRPr lang="de-DE" dirty="0"/>
          </a:p>
          <a:p>
            <a:pPr marL="0" indent="0">
              <a:buFont typeface="Arial" charset="0"/>
              <a:buNone/>
            </a:pPr>
            <a:endParaRPr lang="de-DE" dirty="0"/>
          </a:p>
          <a:p>
            <a:pPr marL="0" indent="0">
              <a:buFont typeface="Arial" charset="0"/>
              <a:buNone/>
            </a:pPr>
            <a:r>
              <a:rPr lang="de-DE" dirty="0"/>
              <a:t>Kann sein Verhalten weder erklären noch nachhaltig ändern aus eigener Kraft…</a:t>
            </a:r>
          </a:p>
          <a:p>
            <a:pPr marL="0" indent="0">
              <a:buFont typeface="Arial" charset="0"/>
              <a:buNone/>
            </a:pPr>
            <a:endParaRPr lang="de-DE" dirty="0"/>
          </a:p>
          <a:p>
            <a:pPr marL="0" indent="0">
              <a:buFont typeface="Arial" charset="0"/>
              <a:buNone/>
            </a:pPr>
            <a:endParaRPr lang="de-DE" dirty="0"/>
          </a:p>
          <a:p>
            <a:pPr marL="0" indent="0">
              <a:buFont typeface="Arial" charset="0"/>
              <a:buNone/>
            </a:pP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52536" y="-99392"/>
            <a:ext cx="9639778" cy="720080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427153" y="4612823"/>
            <a:ext cx="828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…findet, dass Schule nervt und irgendwann ätzend ist!</a:t>
            </a:r>
          </a:p>
        </p:txBody>
      </p:sp>
      <p:sp>
        <p:nvSpPr>
          <p:cNvPr id="8" name="Datumsplatzhalter 2">
            <a:extLst>
              <a:ext uri="{FF2B5EF4-FFF2-40B4-BE49-F238E27FC236}">
                <a16:creationId xmlns:a16="http://schemas.microsoft.com/office/drawing/2014/main" id="{44430504-D43A-4884-ABC3-A443F86271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754760" cy="365125"/>
          </a:xfrm>
        </p:spPr>
        <p:txBody>
          <a:bodyPr/>
          <a:lstStyle/>
          <a:p>
            <a:pPr>
              <a:defRPr/>
            </a:pPr>
            <a:fld id="{6DD516B5-BAA2-4482-8EE9-3F3775B5976F}" type="datetime1">
              <a:rPr lang="de-DE" smtClean="0"/>
              <a:t>25.03.2019</a:t>
            </a:fld>
            <a:r>
              <a:rPr lang="de-DE" dirty="0"/>
              <a:t> Berlin </a:t>
            </a:r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CE2E3EDA-CF65-483B-9FD3-4B28056A62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2756397"/>
              </p:ext>
            </p:extLst>
          </p:nvPr>
        </p:nvGraphicFramePr>
        <p:xfrm>
          <a:off x="899592" y="2462396"/>
          <a:ext cx="7128792" cy="1920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76264">
                  <a:extLst>
                    <a:ext uri="{9D8B030D-6E8A-4147-A177-3AD203B41FA5}">
                      <a16:colId xmlns:a16="http://schemas.microsoft.com/office/drawing/2014/main" val="4078476759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val="313656158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val="30823048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Vergisst Regeln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Streitet fast täglich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Erhält häufig Schulstrafen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62516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Lernt ohne Wirkung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Fühlt sich nicht verstanden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Ist von Schule frustriert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81439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Hat schlechte Noten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Ist im Gespräch einsichtig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Zeigt irgendwann Vermeidungsstrategien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14864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56324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544616"/>
          </a:xfrm>
        </p:spPr>
        <p:txBody>
          <a:bodyPr rtlCol="0">
            <a:normAutofit fontScale="55000" lnSpcReduction="20000"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de-DE" sz="6400" dirty="0"/>
              <a:t>Sichtweise Schule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de-DE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de-DE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de-DE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de-DE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de-DE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de-DE" sz="4400" dirty="0"/>
              <a:t>Aber trotzdem: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de-DE" sz="4400" dirty="0"/>
              <a:t>häufige Abbrüche, Ausschlüsse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de-DE" sz="4400" dirty="0"/>
              <a:t>hohe  Belastung/Stress bei Kindern, Eltern, Lehrern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de-DE" sz="4400" dirty="0"/>
              <a:t>Diagnoseverfahren, Antrag auf Behindertenausweis, Eingliederungshilfe dauert, hakt, macht Probleme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de-DE" sz="4400" dirty="0"/>
              <a:t>nur wenige sonderpädagogische Stunden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de-DE" sz="4400" dirty="0"/>
              <a:t>sehr oft Überforderung aller Beteiligten, kein Schulbegleiter</a:t>
            </a:r>
            <a:br>
              <a:rPr lang="de-DE" sz="4400" dirty="0"/>
            </a:br>
            <a:endParaRPr lang="de-DE" sz="4400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de-DE" dirty="0"/>
              <a:t>-&gt; weitere psychische Störungen sind oft die Folge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de-DE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de-DE" dirty="0"/>
              <a:t>Buchtipp: „FASD und Schule“ von Anna Schlachtberger (Juni 2017)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de-DE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de-DE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de-DE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de-DE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de-DE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de-DE" dirty="0"/>
          </a:p>
        </p:txBody>
      </p:sp>
      <p:pic>
        <p:nvPicPr>
          <p:cNvPr id="11268" name="Grafik 5" descr="Schul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103" y="1828006"/>
            <a:ext cx="8064500" cy="104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52536" y="-99392"/>
            <a:ext cx="9639778" cy="72008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007" y="5301208"/>
            <a:ext cx="937731" cy="1309047"/>
          </a:xfrm>
          <a:prstGeom prst="rect">
            <a:avLst/>
          </a:prstGeom>
        </p:spPr>
      </p:pic>
      <p:sp>
        <p:nvSpPr>
          <p:cNvPr id="7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754760" cy="365125"/>
          </a:xfrm>
        </p:spPr>
        <p:txBody>
          <a:bodyPr/>
          <a:lstStyle/>
          <a:p>
            <a:pPr>
              <a:defRPr/>
            </a:pPr>
            <a:fld id="{6DD516B5-BAA2-4482-8EE9-3F3775B5976F}" type="datetime1">
              <a:rPr lang="de-DE" smtClean="0"/>
              <a:t>25.03.2019</a:t>
            </a:fld>
            <a:r>
              <a:rPr lang="de-DE" dirty="0"/>
              <a:t> FASD-Fachtagung 2017 Hamburg</a:t>
            </a:r>
          </a:p>
        </p:txBody>
      </p:sp>
    </p:spTree>
    <p:extLst>
      <p:ext uri="{BB962C8B-B14F-4D97-AF65-F5344CB8AC3E}">
        <p14:creationId xmlns:p14="http://schemas.microsoft.com/office/powerpoint/2010/main" val="40736570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544616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de-DE" sz="6400" dirty="0"/>
              <a:t>Sichtweise Schulleiter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de-DE" dirty="0"/>
              <a:t>- Fürsorgepflicht </a:t>
            </a:r>
            <a:r>
              <a:rPr lang="de-DE" sz="2400" dirty="0"/>
              <a:t>für meine Lehrer und ALLE Schüler</a:t>
            </a: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de-DE" dirty="0"/>
              <a:t>Kann Eltern nicht zu ihrem „Glück“ zwingen</a:t>
            </a: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de-DE" dirty="0"/>
              <a:t>Wenig Präventionsmöglichkeiten:</a:t>
            </a:r>
          </a:p>
          <a:p>
            <a:pPr lvl="1" fontAlgn="auto">
              <a:spcAft>
                <a:spcPts val="0"/>
              </a:spcAft>
              <a:buFontTx/>
              <a:buChar char="-"/>
              <a:defRPr/>
            </a:pPr>
            <a:r>
              <a:rPr lang="de-DE" dirty="0"/>
              <a:t>Ausstellung ZERO</a:t>
            </a:r>
          </a:p>
          <a:p>
            <a:pPr lvl="1" fontAlgn="auto">
              <a:spcAft>
                <a:spcPts val="0"/>
              </a:spcAft>
              <a:buFontTx/>
              <a:buChar char="-"/>
              <a:defRPr/>
            </a:pPr>
            <a:r>
              <a:rPr lang="de-DE" dirty="0"/>
              <a:t>Webseite „Was wissen </a:t>
            </a:r>
            <a:r>
              <a:rPr lang="de-DE" dirty="0" err="1"/>
              <a:t>SchülerInnen</a:t>
            </a:r>
            <a:r>
              <a:rPr lang="de-DE" dirty="0"/>
              <a:t> über FASD?“</a:t>
            </a:r>
          </a:p>
          <a:p>
            <a:pPr lvl="1" fontAlgn="auto">
              <a:spcAft>
                <a:spcPts val="0"/>
              </a:spcAft>
              <a:buFontTx/>
              <a:buChar char="-"/>
              <a:defRPr/>
            </a:pPr>
            <a:r>
              <a:rPr lang="de-DE" dirty="0"/>
              <a:t>Wirken ab Klasse 8 an der eigenen Schule</a:t>
            </a:r>
          </a:p>
          <a:p>
            <a:pPr lvl="1" fontAlgn="auto">
              <a:spcAft>
                <a:spcPts val="0"/>
              </a:spcAft>
              <a:buFontTx/>
              <a:buChar char="-"/>
              <a:defRPr/>
            </a:pPr>
            <a:r>
              <a:rPr lang="de-DE" dirty="0"/>
              <a:t>Suchtarbeitskreis auf Schulamtsebene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de-DE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de-DE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de-DE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de-DE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52536" y="-99392"/>
            <a:ext cx="9639778" cy="720080"/>
          </a:xfrm>
          <a:prstGeom prst="rect">
            <a:avLst/>
          </a:prstGeom>
        </p:spPr>
      </p:pic>
      <p:sp>
        <p:nvSpPr>
          <p:cNvPr id="5" name="Datumsplatzhalter 2">
            <a:extLst>
              <a:ext uri="{FF2B5EF4-FFF2-40B4-BE49-F238E27FC236}">
                <a16:creationId xmlns:a16="http://schemas.microsoft.com/office/drawing/2014/main" id="{326435A2-B354-4A59-AD46-8F77E1DF1F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754760" cy="365125"/>
          </a:xfrm>
        </p:spPr>
        <p:txBody>
          <a:bodyPr/>
          <a:lstStyle/>
          <a:p>
            <a:pPr>
              <a:defRPr/>
            </a:pPr>
            <a:fld id="{6DD516B5-BAA2-4482-8EE9-3F3775B5976F}" type="datetime1">
              <a:rPr lang="de-DE" smtClean="0"/>
              <a:t>25.03.2019</a:t>
            </a:fld>
            <a:r>
              <a:rPr lang="de-DE" dirty="0"/>
              <a:t> Berlin </a:t>
            </a:r>
          </a:p>
        </p:txBody>
      </p:sp>
    </p:spTree>
    <p:extLst>
      <p:ext uri="{BB962C8B-B14F-4D97-AF65-F5344CB8AC3E}">
        <p14:creationId xmlns:p14="http://schemas.microsoft.com/office/powerpoint/2010/main" val="18246672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544616"/>
          </a:xfrm>
        </p:spPr>
        <p:txBody>
          <a:bodyPr rtlCol="0">
            <a:normAutofit fontScale="77500" lnSpcReduction="20000"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de-DE" sz="6400" dirty="0"/>
              <a:t>Was, wenn doch…?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de-DE" dirty="0"/>
              <a:t>Aus eigener Erfahrung: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de-DE" dirty="0"/>
              <a:t>- Eltern fair beraten über Alternativschulen (Inklusion, vor  allem mit den jetzigen Mitteln, kann nicht alles lösen!!!)</a:t>
            </a: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de-DE" dirty="0"/>
              <a:t>WENIGE Regeln mit klaren Konsequenzen</a:t>
            </a: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de-DE" dirty="0"/>
              <a:t>Lehrer müssen auch aushalten können</a:t>
            </a: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de-DE" dirty="0"/>
              <a:t>POSITIVE Einstellung (FASD-Kinder handeln nicht vorsätzlich)</a:t>
            </a: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de-DE" dirty="0"/>
              <a:t>Weniger reden, mehr mit Gesten und Gebärden arbeiten</a:t>
            </a: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de-DE" dirty="0"/>
              <a:t>Auf besondere Situationen langfristig vorbereiten</a:t>
            </a: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de-DE" dirty="0"/>
              <a:t>Belohnungssystem (positive „Erpressung“)</a:t>
            </a: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de-DE" dirty="0"/>
              <a:t>Bei Ämtern, Ärzten und Therapien nicht nachlassen</a:t>
            </a: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de-DE" dirty="0"/>
              <a:t>Klare Planung mit möglichst wenig Änderungen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de-DE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de-DE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de-DE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52536" y="-99392"/>
            <a:ext cx="9639778" cy="720080"/>
          </a:xfrm>
          <a:prstGeom prst="rect">
            <a:avLst/>
          </a:prstGeom>
        </p:spPr>
      </p:pic>
      <p:sp>
        <p:nvSpPr>
          <p:cNvPr id="7" name="Datumsplatzhalter 2">
            <a:extLst>
              <a:ext uri="{FF2B5EF4-FFF2-40B4-BE49-F238E27FC236}">
                <a16:creationId xmlns:a16="http://schemas.microsoft.com/office/drawing/2014/main" id="{BFDD4C6F-7624-4E5E-97CB-E4AE79E238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754760" cy="365125"/>
          </a:xfrm>
        </p:spPr>
        <p:txBody>
          <a:bodyPr/>
          <a:lstStyle/>
          <a:p>
            <a:pPr>
              <a:defRPr/>
            </a:pPr>
            <a:fld id="{6DD516B5-BAA2-4482-8EE9-3F3775B5976F}" type="datetime1">
              <a:rPr lang="de-DE" smtClean="0"/>
              <a:t>25.03.2019</a:t>
            </a:fld>
            <a:r>
              <a:rPr lang="de-DE" dirty="0"/>
              <a:t> Berlin </a:t>
            </a:r>
          </a:p>
        </p:txBody>
      </p:sp>
    </p:spTree>
    <p:extLst>
      <p:ext uri="{BB962C8B-B14F-4D97-AF65-F5344CB8AC3E}">
        <p14:creationId xmlns:p14="http://schemas.microsoft.com/office/powerpoint/2010/main" val="39244908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80728"/>
            <a:ext cx="6148635" cy="5544616"/>
          </a:xfrm>
        </p:spPr>
        <p:txBody>
          <a:bodyPr rtlCol="0">
            <a:normAutofit fontScale="85000" lnSpcReduction="20000"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de-DE" sz="5200" dirty="0"/>
              <a:t>FASD und Schule – unmöglich?!</a:t>
            </a: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de-DE" dirty="0" err="1"/>
              <a:t>Reizarme</a:t>
            </a:r>
            <a:r>
              <a:rPr lang="de-DE" dirty="0"/>
              <a:t> Umgebung für FASD-Kinder, zahlreiche Lernanreize für den Rest???</a:t>
            </a: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de-DE" dirty="0"/>
              <a:t>Widerspruch?!: Vermeidung von „Helikopter-Eltern“ und das „Curling-Prinzip“ (nach Jesper Juul)*</a:t>
            </a: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de-DE" dirty="0"/>
              <a:t>Ohne begleitende geeignete Therapie (sensorisch-integrative?) und ohne Schulbegleitung wird FASD-Kinder inkludieren eigentlich fast unmöglich</a:t>
            </a: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de-DE" dirty="0"/>
              <a:t>Und wenn man 3-4 FASD-Kinder in der Regelklasse vorfindet?...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de-DE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de-DE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52536" y="-99392"/>
            <a:ext cx="9639778" cy="720080"/>
          </a:xfrm>
          <a:prstGeom prst="rect">
            <a:avLst/>
          </a:prstGeom>
        </p:spPr>
      </p:pic>
      <p:pic>
        <p:nvPicPr>
          <p:cNvPr id="1026" name="Picture 2" descr="Bildergebnis für curl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564903"/>
            <a:ext cx="2809177" cy="183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atumsplatzhalter 2">
            <a:extLst>
              <a:ext uri="{FF2B5EF4-FFF2-40B4-BE49-F238E27FC236}">
                <a16:creationId xmlns:a16="http://schemas.microsoft.com/office/drawing/2014/main" id="{4848C280-D3C4-45B0-99CF-EF47DD99F3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754760" cy="365125"/>
          </a:xfrm>
        </p:spPr>
        <p:txBody>
          <a:bodyPr/>
          <a:lstStyle/>
          <a:p>
            <a:pPr>
              <a:defRPr/>
            </a:pPr>
            <a:fld id="{6DD516B5-BAA2-4482-8EE9-3F3775B5976F}" type="datetime1">
              <a:rPr lang="de-DE" smtClean="0"/>
              <a:t>25.03.2019</a:t>
            </a:fld>
            <a:r>
              <a:rPr lang="de-DE" dirty="0"/>
              <a:t> Berlin 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3C80333-2187-4BF6-9159-07962C0FBE20}"/>
              </a:ext>
            </a:extLst>
          </p:cNvPr>
          <p:cNvSpPr txBox="1"/>
          <p:nvPr/>
        </p:nvSpPr>
        <p:spPr>
          <a:xfrm>
            <a:off x="6785422" y="4521031"/>
            <a:ext cx="223311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*der Mensch mit FASD ist der </a:t>
            </a:r>
            <a:r>
              <a:rPr lang="de-DE" dirty="0" err="1"/>
              <a:t>Curlingstein</a:t>
            </a:r>
            <a:r>
              <a:rPr lang="de-DE" dirty="0"/>
              <a:t>, die Begleiter fegen mit dem Besen das Eis, damit es besser läuft</a:t>
            </a:r>
          </a:p>
        </p:txBody>
      </p:sp>
    </p:spTree>
    <p:extLst>
      <p:ext uri="{BB962C8B-B14F-4D97-AF65-F5344CB8AC3E}">
        <p14:creationId xmlns:p14="http://schemas.microsoft.com/office/powerpoint/2010/main" val="18042341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uns häufig nicht gelingt…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340768"/>
            <a:ext cx="5770984" cy="4785395"/>
          </a:xfrm>
        </p:spPr>
        <p:txBody>
          <a:bodyPr/>
          <a:lstStyle/>
          <a:p>
            <a:r>
              <a:rPr lang="de-DE" dirty="0"/>
              <a:t>Fördern der Stärken statt Bestrafen eines nicht absichtlichen Fehlverhaltens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401173" y="2398270"/>
            <a:ext cx="5652120" cy="3173883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0375"/>
                    </a14:imgEffect>
                    <a14:imgEffect>
                      <a14:saturation sat="2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64" t="25540" r="31211" b="55412"/>
          <a:stretch/>
        </p:blipFill>
        <p:spPr>
          <a:xfrm>
            <a:off x="101106" y="3284984"/>
            <a:ext cx="5394052" cy="288032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252536" y="-99392"/>
            <a:ext cx="9639778" cy="720080"/>
          </a:xfrm>
          <a:prstGeom prst="rect">
            <a:avLst/>
          </a:prstGeom>
        </p:spPr>
      </p:pic>
      <p:sp>
        <p:nvSpPr>
          <p:cNvPr id="10" name="Datumsplatzhalter 2">
            <a:extLst>
              <a:ext uri="{FF2B5EF4-FFF2-40B4-BE49-F238E27FC236}">
                <a16:creationId xmlns:a16="http://schemas.microsoft.com/office/drawing/2014/main" id="{E74A2E57-9747-42DE-90C6-2A54CCF35F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754760" cy="365125"/>
          </a:xfrm>
        </p:spPr>
        <p:txBody>
          <a:bodyPr/>
          <a:lstStyle/>
          <a:p>
            <a:pPr>
              <a:defRPr/>
            </a:pPr>
            <a:fld id="{6DD516B5-BAA2-4482-8EE9-3F3775B5976F}" type="datetime1">
              <a:rPr lang="de-DE" smtClean="0"/>
              <a:t>25.03.2019</a:t>
            </a:fld>
            <a:r>
              <a:rPr lang="de-DE" dirty="0"/>
              <a:t> Berlin </a:t>
            </a:r>
          </a:p>
        </p:txBody>
      </p:sp>
    </p:spTree>
    <p:extLst>
      <p:ext uri="{BB962C8B-B14F-4D97-AF65-F5344CB8AC3E}">
        <p14:creationId xmlns:p14="http://schemas.microsoft.com/office/powerpoint/2010/main" val="696111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 rtlCol="0">
            <a:normAutofit fontScale="85000" lnSpcReduction="10000"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de-DE" dirty="0"/>
              <a:t>Überblick über den Nachmittag:</a:t>
            </a: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de-DE" sz="2400" dirty="0"/>
              <a:t>Vorstellung</a:t>
            </a: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de-DE" sz="2400" dirty="0"/>
              <a:t>Einstieg: aktueller Anlass Studie zu passivem Alkoholgenuss/BR3/arte</a:t>
            </a: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de-DE" sz="2400" dirty="0"/>
              <a:t>Einführung FASD aus schulischer Sicht</a:t>
            </a: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de-DE" sz="2400" dirty="0"/>
              <a:t>Partner-/Gruppenarbeit (ca. 30min)</a:t>
            </a: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de-DE" sz="2400" dirty="0"/>
              <a:t>Auswertung</a:t>
            </a: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de-DE" sz="2400" dirty="0">
                <a:solidFill>
                  <a:srgbClr val="00B050"/>
                </a:solidFill>
              </a:rPr>
              <a:t>Kaffeepause (gegen 14.45h)</a:t>
            </a: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de-DE" sz="2400" dirty="0"/>
              <a:t>Blickwinkel FASD-Schule-Eltern (</a:t>
            </a:r>
            <a:r>
              <a:rPr lang="de-DE" sz="2400" dirty="0" err="1"/>
              <a:t>Adoptiv</a:t>
            </a:r>
            <a:r>
              <a:rPr lang="de-DE" sz="2400" dirty="0"/>
              <a:t>, Pflege, leiblich)</a:t>
            </a: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de-DE" sz="2400" dirty="0"/>
              <a:t>Blickwinkel FASD-Schule-Betroffene</a:t>
            </a: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de-DE" sz="2400" dirty="0"/>
              <a:t>Blickwinkel FASD-Schule-Lehrer</a:t>
            </a: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de-DE" sz="2400" dirty="0"/>
              <a:t>Blickwinkel FASD-Schule-Schulleitung</a:t>
            </a: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de-DE" sz="2400" dirty="0"/>
              <a:t>Präventionsmöglichkeiten</a:t>
            </a: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de-DE" sz="2400" dirty="0"/>
              <a:t>Positive Aspekte</a:t>
            </a: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de-DE" sz="2400" dirty="0"/>
              <a:t>Zusammenfassung und Fragen, Feedback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52536" y="-99392"/>
            <a:ext cx="9639778" cy="720080"/>
          </a:xfrm>
          <a:prstGeom prst="rect">
            <a:avLst/>
          </a:prstGeom>
        </p:spPr>
      </p:pic>
      <p:sp>
        <p:nvSpPr>
          <p:cNvPr id="6" name="Datumsplatzhalter 2">
            <a:extLst>
              <a:ext uri="{FF2B5EF4-FFF2-40B4-BE49-F238E27FC236}">
                <a16:creationId xmlns:a16="http://schemas.microsoft.com/office/drawing/2014/main" id="{96196D71-9861-4593-9EAC-552F1C83E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754760" cy="365125"/>
          </a:xfrm>
        </p:spPr>
        <p:txBody>
          <a:bodyPr/>
          <a:lstStyle/>
          <a:p>
            <a:pPr>
              <a:defRPr/>
            </a:pPr>
            <a:fld id="{6DD516B5-BAA2-4482-8EE9-3F3775B5976F}" type="datetime1">
              <a:rPr lang="de-DE" smtClean="0"/>
              <a:t>25.03.2019</a:t>
            </a:fld>
            <a:r>
              <a:rPr lang="de-DE" dirty="0"/>
              <a:t> Berlin </a:t>
            </a:r>
          </a:p>
        </p:txBody>
      </p:sp>
    </p:spTree>
    <p:extLst>
      <p:ext uri="{BB962C8B-B14F-4D97-AF65-F5344CB8AC3E}">
        <p14:creationId xmlns:p14="http://schemas.microsoft.com/office/powerpoint/2010/main" val="24446267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5486" y="620688"/>
            <a:ext cx="8229600" cy="850106"/>
          </a:xfrm>
        </p:spPr>
        <p:txBody>
          <a:bodyPr/>
          <a:lstStyle/>
          <a:p>
            <a:r>
              <a:rPr lang="de-DE" dirty="0"/>
              <a:t>Bessere Prävention*!?!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9351" y="1401666"/>
            <a:ext cx="2728794" cy="3816424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81614" y="1374581"/>
            <a:ext cx="8582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/>
              <a:t>Beispiel: Flyer „Ernährung in der Schwangerschaft“, </a:t>
            </a:r>
            <a:r>
              <a:rPr lang="de-DE" sz="1600" dirty="0"/>
              <a:t>hrsg. 2014 vom Wissenschaftlichen Institut für Prävention im Gesundheitswesen der Bayerischen Landesapothekerkammer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03847" y="1371276"/>
            <a:ext cx="2728793" cy="381642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9" t="68457" r="68596"/>
          <a:stretch/>
        </p:blipFill>
        <p:spPr>
          <a:xfrm rot="5400000">
            <a:off x="3388813" y="3676082"/>
            <a:ext cx="2438380" cy="3816424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395536" y="2060848"/>
            <a:ext cx="1224136" cy="720080"/>
          </a:xfrm>
          <a:prstGeom prst="rect">
            <a:avLst/>
          </a:prstGeom>
          <a:solidFill>
            <a:srgbClr val="FF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/>
          <p:cNvSpPr/>
          <p:nvPr/>
        </p:nvSpPr>
        <p:spPr>
          <a:xfrm>
            <a:off x="3995934" y="5013176"/>
            <a:ext cx="2088233" cy="571118"/>
          </a:xfrm>
          <a:prstGeom prst="rect">
            <a:avLst/>
          </a:prstGeom>
          <a:solidFill>
            <a:srgbClr val="FF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7092280" y="5013176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de-DE" dirty="0"/>
              <a:t>Prävention</a:t>
            </a:r>
          </a:p>
          <a:p>
            <a:r>
              <a:rPr lang="de-DE" dirty="0"/>
              <a:t>heißt Aufklärung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252536" y="-99392"/>
            <a:ext cx="9639778" cy="720080"/>
          </a:xfrm>
          <a:prstGeom prst="rect">
            <a:avLst/>
          </a:prstGeom>
        </p:spPr>
      </p:pic>
      <p:sp>
        <p:nvSpPr>
          <p:cNvPr id="13" name="Datumsplatzhalter 2">
            <a:extLst>
              <a:ext uri="{FF2B5EF4-FFF2-40B4-BE49-F238E27FC236}">
                <a16:creationId xmlns:a16="http://schemas.microsoft.com/office/drawing/2014/main" id="{908623CF-0749-47D1-87AA-39F9107A1B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754760" cy="365125"/>
          </a:xfrm>
        </p:spPr>
        <p:txBody>
          <a:bodyPr/>
          <a:lstStyle/>
          <a:p>
            <a:pPr>
              <a:defRPr/>
            </a:pPr>
            <a:fld id="{6DD516B5-BAA2-4482-8EE9-3F3775B5976F}" type="datetime1">
              <a:rPr lang="de-DE" smtClean="0"/>
              <a:t>25.03.2019</a:t>
            </a:fld>
            <a:r>
              <a:rPr lang="de-DE" dirty="0"/>
              <a:t> Berlin </a:t>
            </a:r>
          </a:p>
        </p:txBody>
      </p:sp>
    </p:spTree>
    <p:extLst>
      <p:ext uri="{BB962C8B-B14F-4D97-AF65-F5344CB8AC3E}">
        <p14:creationId xmlns:p14="http://schemas.microsoft.com/office/powerpoint/2010/main" val="1172058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496861"/>
            <a:ext cx="8229600" cy="850106"/>
          </a:xfrm>
        </p:spPr>
        <p:txBody>
          <a:bodyPr/>
          <a:lstStyle/>
          <a:p>
            <a:r>
              <a:rPr lang="de-DE" dirty="0"/>
              <a:t>Bessere Prävention!?! (Teil 2)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381614" y="1362254"/>
            <a:ext cx="85828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/>
              <a:t>Beispiel: Warnhinweise auf Alkoholika flächendeckend und verständlich gestalten</a:t>
            </a:r>
            <a:endParaRPr lang="de-DE" sz="1600" dirty="0"/>
          </a:p>
        </p:txBody>
      </p:sp>
      <p:sp>
        <p:nvSpPr>
          <p:cNvPr id="11" name="Rechteck 10"/>
          <p:cNvSpPr/>
          <p:nvPr/>
        </p:nvSpPr>
        <p:spPr>
          <a:xfrm>
            <a:off x="539552" y="1700808"/>
            <a:ext cx="222157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de-DE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Nicht so: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791" y="3645024"/>
            <a:ext cx="359097" cy="349584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3874474" y="1700808"/>
            <a:ext cx="42242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de-DE" sz="5400" b="1" cap="none" spc="0" dirty="0">
                <a:ln/>
                <a:solidFill>
                  <a:schemeClr val="accent3"/>
                </a:solidFill>
                <a:effectLst/>
              </a:rPr>
              <a:t>Sondern so:</a:t>
            </a: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99" y="2577971"/>
            <a:ext cx="2383708" cy="1589138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5714999" y="4167109"/>
            <a:ext cx="238370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Und zwar die des UNGEBORENEN</a:t>
            </a: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252536" y="-99392"/>
            <a:ext cx="9639778" cy="720080"/>
          </a:xfrm>
          <a:prstGeom prst="rect">
            <a:avLst/>
          </a:prstGeom>
        </p:spPr>
      </p:pic>
      <p:sp>
        <p:nvSpPr>
          <p:cNvPr id="19" name="Datumsplatzhalter 2">
            <a:extLst>
              <a:ext uri="{FF2B5EF4-FFF2-40B4-BE49-F238E27FC236}">
                <a16:creationId xmlns:a16="http://schemas.microsoft.com/office/drawing/2014/main" id="{47946CE8-7693-4E04-9794-5A217761B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754760" cy="365125"/>
          </a:xfrm>
        </p:spPr>
        <p:txBody>
          <a:bodyPr/>
          <a:lstStyle/>
          <a:p>
            <a:pPr>
              <a:defRPr/>
            </a:pPr>
            <a:fld id="{6DD516B5-BAA2-4482-8EE9-3F3775B5976F}" type="datetime1">
              <a:rPr lang="de-DE" smtClean="0"/>
              <a:t>25.03.2019</a:t>
            </a:fld>
            <a:r>
              <a:rPr lang="de-DE" dirty="0"/>
              <a:t> Berlin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D633FAF-0FEB-4CDB-BE92-833171E351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473" y="2577972"/>
            <a:ext cx="1686553" cy="1553646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BBB121CC-28AA-40DE-8700-970484E3B4D0}"/>
              </a:ext>
            </a:extLst>
          </p:cNvPr>
          <p:cNvSpPr txBox="1"/>
          <p:nvPr/>
        </p:nvSpPr>
        <p:spPr>
          <a:xfrm>
            <a:off x="3866089" y="4167079"/>
            <a:ext cx="1837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rgbClr val="FF0000"/>
                </a:solidFill>
              </a:rPr>
              <a:t>Schwanger?</a:t>
            </a:r>
          </a:p>
          <a:p>
            <a:pPr algn="ctr"/>
            <a:r>
              <a:rPr lang="de-DE" b="1" dirty="0">
                <a:solidFill>
                  <a:srgbClr val="FF0000"/>
                </a:solidFill>
              </a:rPr>
              <a:t>KEIN Alkohol!</a:t>
            </a:r>
          </a:p>
        </p:txBody>
      </p:sp>
    </p:spTree>
    <p:extLst>
      <p:ext uri="{BB962C8B-B14F-4D97-AF65-F5344CB8AC3E}">
        <p14:creationId xmlns:p14="http://schemas.microsoft.com/office/powerpoint/2010/main" val="9831157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2553" y="476672"/>
            <a:ext cx="8229600" cy="1143000"/>
          </a:xfrm>
        </p:spPr>
        <p:txBody>
          <a:bodyPr/>
          <a:lstStyle/>
          <a:p>
            <a:r>
              <a:rPr lang="de-DE" dirty="0"/>
              <a:t>Bessere Prävention (Teil 3):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800" dirty="0"/>
              <a:t>Ausstellung ZERO - Begehbare Gebärmutter Sponsoren suchen</a:t>
            </a:r>
          </a:p>
          <a:p>
            <a:r>
              <a:rPr lang="de-DE" sz="2800" dirty="0"/>
              <a:t>Mein Angebot: ich komme auch in Schulen</a:t>
            </a:r>
          </a:p>
          <a:p>
            <a:pPr lvl="2"/>
            <a:r>
              <a:rPr lang="de-DE" dirty="0"/>
              <a:t>alf.bogner@gmail.com</a:t>
            </a:r>
          </a:p>
          <a:p>
            <a:r>
              <a:rPr lang="de-DE" dirty="0"/>
              <a:t>Meine Webseite (mit Hauptschülern erstellt)</a:t>
            </a:r>
          </a:p>
          <a:p>
            <a:pPr lvl="2"/>
            <a:r>
              <a:rPr lang="de-DE" dirty="0">
                <a:hlinkClick r:id="rId2"/>
              </a:rPr>
              <a:t>http://schule-fasd.de</a:t>
            </a:r>
            <a:endParaRPr lang="de-DE" dirty="0"/>
          </a:p>
          <a:p>
            <a:r>
              <a:rPr lang="de-DE" dirty="0"/>
              <a:t>Nutzen der verfügbaren Medien</a:t>
            </a:r>
          </a:p>
          <a:p>
            <a:r>
              <a:rPr lang="de-DE" dirty="0"/>
              <a:t>Offizielle Seite von FASD-Deutschland e.V.</a:t>
            </a:r>
          </a:p>
          <a:p>
            <a:pPr lvl="2"/>
            <a:r>
              <a:rPr lang="de-DE" dirty="0">
                <a:hlinkClick r:id="rId3"/>
              </a:rPr>
              <a:t>http://fasd-deutschland.de</a:t>
            </a:r>
            <a:r>
              <a:rPr lang="de-DE" dirty="0"/>
              <a:t>	</a:t>
            </a:r>
          </a:p>
          <a:p>
            <a:pPr marL="0" indent="0" algn="ctr">
              <a:buNone/>
            </a:pP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252536" y="-99392"/>
            <a:ext cx="9639778" cy="720080"/>
          </a:xfrm>
          <a:prstGeom prst="rect">
            <a:avLst/>
          </a:prstGeom>
        </p:spPr>
      </p:pic>
      <p:sp>
        <p:nvSpPr>
          <p:cNvPr id="7" name="Datumsplatzhalter 2">
            <a:extLst>
              <a:ext uri="{FF2B5EF4-FFF2-40B4-BE49-F238E27FC236}">
                <a16:creationId xmlns:a16="http://schemas.microsoft.com/office/drawing/2014/main" id="{37014462-380C-49F6-8568-25BCD96F21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754760" cy="365125"/>
          </a:xfrm>
        </p:spPr>
        <p:txBody>
          <a:bodyPr/>
          <a:lstStyle/>
          <a:p>
            <a:pPr>
              <a:defRPr/>
            </a:pPr>
            <a:fld id="{6DD516B5-BAA2-4482-8EE9-3F3775B5976F}" type="datetime1">
              <a:rPr lang="de-DE" smtClean="0"/>
              <a:t>25.03.2019</a:t>
            </a:fld>
            <a:r>
              <a:rPr lang="de-DE" dirty="0"/>
              <a:t> Berlin </a:t>
            </a:r>
          </a:p>
        </p:txBody>
      </p:sp>
    </p:spTree>
    <p:extLst>
      <p:ext uri="{BB962C8B-B14F-4D97-AF65-F5344CB8AC3E}">
        <p14:creationId xmlns:p14="http://schemas.microsoft.com/office/powerpoint/2010/main" val="15620236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/>
          </p:nvPr>
        </p:nvSpPr>
        <p:spPr>
          <a:xfrm>
            <a:off x="628636" y="836712"/>
            <a:ext cx="8229600" cy="1143000"/>
          </a:xfrm>
        </p:spPr>
        <p:txBody>
          <a:bodyPr/>
          <a:lstStyle/>
          <a:p>
            <a:r>
              <a:rPr lang="de-DE" dirty="0"/>
              <a:t>Sieht so ein unglückliches Kind aus?</a:t>
            </a:r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58" r="18877"/>
          <a:stretch/>
        </p:blipFill>
        <p:spPr>
          <a:xfrm>
            <a:off x="827584" y="1556792"/>
            <a:ext cx="3087585" cy="4525963"/>
          </a:xfr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2" t="26477" r="24675"/>
          <a:stretch/>
        </p:blipFill>
        <p:spPr>
          <a:xfrm>
            <a:off x="4499992" y="2132856"/>
            <a:ext cx="4358244" cy="448194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252536" y="-99392"/>
            <a:ext cx="9639778" cy="720080"/>
          </a:xfrm>
          <a:prstGeom prst="rect">
            <a:avLst/>
          </a:prstGeom>
        </p:spPr>
      </p:pic>
      <p:sp>
        <p:nvSpPr>
          <p:cNvPr id="8" name="Datumsplatzhalter 2">
            <a:extLst>
              <a:ext uri="{FF2B5EF4-FFF2-40B4-BE49-F238E27FC236}">
                <a16:creationId xmlns:a16="http://schemas.microsoft.com/office/drawing/2014/main" id="{393F1F2D-B815-4B37-B842-96645151C3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754760" cy="365125"/>
          </a:xfrm>
        </p:spPr>
        <p:txBody>
          <a:bodyPr/>
          <a:lstStyle/>
          <a:p>
            <a:pPr>
              <a:defRPr/>
            </a:pPr>
            <a:fld id="{6DD516B5-BAA2-4482-8EE9-3F3775B5976F}" type="datetime1">
              <a:rPr lang="de-DE" smtClean="0"/>
              <a:t>25.03.2019</a:t>
            </a:fld>
            <a:r>
              <a:rPr lang="de-DE" dirty="0"/>
              <a:t> Berlin </a:t>
            </a:r>
          </a:p>
        </p:txBody>
      </p:sp>
    </p:spTree>
    <p:extLst>
      <p:ext uri="{BB962C8B-B14F-4D97-AF65-F5344CB8AC3E}">
        <p14:creationId xmlns:p14="http://schemas.microsoft.com/office/powerpoint/2010/main" val="39230200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de-DE" sz="3200" dirty="0"/>
              <a:t>Also: nicht dumm, faul, frech und unerzogen…, sondern lebenslänglich behindert durch Alkohol!</a:t>
            </a:r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58" r="18877"/>
          <a:stretch/>
        </p:blipFill>
        <p:spPr>
          <a:xfrm>
            <a:off x="827584" y="1556792"/>
            <a:ext cx="3087585" cy="4525963"/>
          </a:xfr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2" t="26477" r="24675"/>
          <a:stretch/>
        </p:blipFill>
        <p:spPr>
          <a:xfrm>
            <a:off x="4499992" y="2132856"/>
            <a:ext cx="4358244" cy="448194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252536" y="-99392"/>
            <a:ext cx="9639778" cy="720080"/>
          </a:xfrm>
          <a:prstGeom prst="rect">
            <a:avLst/>
          </a:prstGeom>
        </p:spPr>
      </p:pic>
      <p:sp>
        <p:nvSpPr>
          <p:cNvPr id="8" name="Datumsplatzhalter 2">
            <a:extLst>
              <a:ext uri="{FF2B5EF4-FFF2-40B4-BE49-F238E27FC236}">
                <a16:creationId xmlns:a16="http://schemas.microsoft.com/office/drawing/2014/main" id="{20334D2C-358A-4EF7-853D-40D8C73897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754760" cy="365125"/>
          </a:xfrm>
        </p:spPr>
        <p:txBody>
          <a:bodyPr/>
          <a:lstStyle/>
          <a:p>
            <a:pPr>
              <a:defRPr/>
            </a:pPr>
            <a:fld id="{6DD516B5-BAA2-4482-8EE9-3F3775B5976F}" type="datetime1">
              <a:rPr lang="de-DE" smtClean="0"/>
              <a:t>25.03.2019</a:t>
            </a:fld>
            <a:r>
              <a:rPr lang="de-DE" dirty="0"/>
              <a:t> Berlin </a:t>
            </a:r>
          </a:p>
        </p:txBody>
      </p:sp>
    </p:spTree>
    <p:extLst>
      <p:ext uri="{BB962C8B-B14F-4D97-AF65-F5344CB8AC3E}">
        <p14:creationId xmlns:p14="http://schemas.microsoft.com/office/powerpoint/2010/main" val="6632730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de-DE" sz="3600" dirty="0"/>
              <a:t>Früchte von 9 Jahren harter Arbeit…</a:t>
            </a:r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268760"/>
            <a:ext cx="6689716" cy="5017287"/>
          </a:xfr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252536" y="-99392"/>
            <a:ext cx="9639778" cy="720080"/>
          </a:xfrm>
          <a:prstGeom prst="rect">
            <a:avLst/>
          </a:prstGeom>
        </p:spPr>
      </p:pic>
      <p:sp>
        <p:nvSpPr>
          <p:cNvPr id="7" name="Datumsplatzhalter 2">
            <a:extLst>
              <a:ext uri="{FF2B5EF4-FFF2-40B4-BE49-F238E27FC236}">
                <a16:creationId xmlns:a16="http://schemas.microsoft.com/office/drawing/2014/main" id="{65BB6E28-8A7D-4004-BC6D-3E073FBB2F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754760" cy="365125"/>
          </a:xfrm>
        </p:spPr>
        <p:txBody>
          <a:bodyPr/>
          <a:lstStyle/>
          <a:p>
            <a:pPr>
              <a:defRPr/>
            </a:pPr>
            <a:fld id="{6DD516B5-BAA2-4482-8EE9-3F3775B5976F}" type="datetime1">
              <a:rPr lang="de-DE" smtClean="0"/>
              <a:t>25.03.2019</a:t>
            </a:fld>
            <a:r>
              <a:rPr lang="de-DE" dirty="0"/>
              <a:t> Berlin </a:t>
            </a:r>
          </a:p>
        </p:txBody>
      </p:sp>
    </p:spTree>
    <p:extLst>
      <p:ext uri="{BB962C8B-B14F-4D97-AF65-F5344CB8AC3E}">
        <p14:creationId xmlns:p14="http://schemas.microsoft.com/office/powerpoint/2010/main" val="21329521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de-DE" sz="3600" dirty="0"/>
              <a:t>Früchte von 9 Jahren harter Arbeit…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52536" y="-99392"/>
            <a:ext cx="9639778" cy="720080"/>
          </a:xfrm>
          <a:prstGeom prst="rect">
            <a:avLst/>
          </a:prstGeom>
        </p:spPr>
      </p:pic>
      <p:sp>
        <p:nvSpPr>
          <p:cNvPr id="7" name="Datumsplatzhalter 2">
            <a:extLst>
              <a:ext uri="{FF2B5EF4-FFF2-40B4-BE49-F238E27FC236}">
                <a16:creationId xmlns:a16="http://schemas.microsoft.com/office/drawing/2014/main" id="{65BB6E28-8A7D-4004-BC6D-3E073FBB2F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754760" cy="365125"/>
          </a:xfrm>
        </p:spPr>
        <p:txBody>
          <a:bodyPr/>
          <a:lstStyle/>
          <a:p>
            <a:pPr>
              <a:defRPr/>
            </a:pPr>
            <a:fld id="{6DD516B5-BAA2-4482-8EE9-3F3775B5976F}" type="datetime1">
              <a:rPr lang="de-DE" smtClean="0"/>
              <a:t>25.03.2019</a:t>
            </a:fld>
            <a:r>
              <a:rPr lang="de-DE" dirty="0"/>
              <a:t> Berlin 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1E723D19-B94D-4F0B-885A-0FC2C3295B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270894"/>
            <a:ext cx="4087936" cy="5450582"/>
          </a:xfrm>
        </p:spPr>
      </p:pic>
    </p:spTree>
    <p:extLst>
      <p:ext uri="{BB962C8B-B14F-4D97-AF65-F5344CB8AC3E}">
        <p14:creationId xmlns:p14="http://schemas.microsoft.com/office/powerpoint/2010/main" val="10540941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/>
          </p:nvPr>
        </p:nvSpPr>
        <p:spPr>
          <a:xfrm>
            <a:off x="0" y="476672"/>
            <a:ext cx="8697144" cy="1143000"/>
          </a:xfrm>
        </p:spPr>
        <p:txBody>
          <a:bodyPr/>
          <a:lstStyle/>
          <a:p>
            <a:r>
              <a:rPr lang="de-DE" sz="2400" b="1" dirty="0">
                <a:solidFill>
                  <a:srgbClr val="00B050"/>
                </a:solidFill>
              </a:rPr>
              <a:t>Auf einem guten Weg: </a:t>
            </a:r>
            <a:r>
              <a:rPr lang="de-DE" sz="2400" dirty="0"/>
              <a:t>wenn der Träger der beiden Schulbegleiter des Sohnes ohne Aufforderung eine Infoveranstaltung anbietet…</a:t>
            </a:r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600200"/>
            <a:ext cx="3713460" cy="4951280"/>
          </a:xfr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252536" y="-99392"/>
            <a:ext cx="9639778" cy="720080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5BF21716-D6F0-4EDC-AEFA-CB7FF2684F6B}"/>
              </a:ext>
            </a:extLst>
          </p:cNvPr>
          <p:cNvSpPr/>
          <p:nvPr/>
        </p:nvSpPr>
        <p:spPr>
          <a:xfrm>
            <a:off x="4171890" y="3244334"/>
            <a:ext cx="800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*</a:t>
            </a:r>
            <a:r>
              <a:rPr lang="de-DE" dirty="0" err="1"/>
              <a:t>fasd</a:t>
            </a:r>
            <a:r>
              <a:rPr lang="de-DE" dirty="0"/>
              <a:t>*</a:t>
            </a:r>
          </a:p>
        </p:txBody>
      </p:sp>
      <p:sp>
        <p:nvSpPr>
          <p:cNvPr id="7" name="Datumsplatzhalter 2">
            <a:extLst>
              <a:ext uri="{FF2B5EF4-FFF2-40B4-BE49-F238E27FC236}">
                <a16:creationId xmlns:a16="http://schemas.microsoft.com/office/drawing/2014/main" id="{673C1FB4-6678-40A7-87C3-C7785A067F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754760" cy="365125"/>
          </a:xfrm>
        </p:spPr>
        <p:txBody>
          <a:bodyPr/>
          <a:lstStyle/>
          <a:p>
            <a:pPr>
              <a:defRPr/>
            </a:pPr>
            <a:fld id="{6DD516B5-BAA2-4482-8EE9-3F3775B5976F}" type="datetime1">
              <a:rPr lang="de-DE" smtClean="0"/>
              <a:t>25.03.2019</a:t>
            </a:fld>
            <a:r>
              <a:rPr lang="de-DE" dirty="0"/>
              <a:t> Berlin </a:t>
            </a:r>
          </a:p>
        </p:txBody>
      </p:sp>
    </p:spTree>
    <p:extLst>
      <p:ext uri="{BB962C8B-B14F-4D97-AF65-F5344CB8AC3E}">
        <p14:creationId xmlns:p14="http://schemas.microsoft.com/office/powerpoint/2010/main" val="10595353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12" y="1629569"/>
            <a:ext cx="7496175" cy="4467225"/>
          </a:xfrm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52553" y="644051"/>
            <a:ext cx="8229600" cy="1143000"/>
          </a:xfrm>
        </p:spPr>
        <p:txBody>
          <a:bodyPr/>
          <a:lstStyle/>
          <a:p>
            <a:r>
              <a:rPr lang="de-DE" sz="2800" dirty="0"/>
              <a:t>Wenn wir das eines Tages flächendeckend gemeinsam schaffen…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52536" y="-99392"/>
            <a:ext cx="9639778" cy="720080"/>
          </a:xfrm>
          <a:prstGeom prst="rect">
            <a:avLst/>
          </a:prstGeom>
        </p:spPr>
      </p:pic>
      <p:sp>
        <p:nvSpPr>
          <p:cNvPr id="6" name="Datumsplatzhalter 2">
            <a:extLst>
              <a:ext uri="{FF2B5EF4-FFF2-40B4-BE49-F238E27FC236}">
                <a16:creationId xmlns:a16="http://schemas.microsoft.com/office/drawing/2014/main" id="{7B439E00-3FD8-436E-9CBC-43EBD52DD1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754760" cy="365125"/>
          </a:xfrm>
        </p:spPr>
        <p:txBody>
          <a:bodyPr/>
          <a:lstStyle/>
          <a:p>
            <a:pPr>
              <a:defRPr/>
            </a:pPr>
            <a:fld id="{6DD516B5-BAA2-4482-8EE9-3F3775B5976F}" type="datetime1">
              <a:rPr lang="de-DE" smtClean="0"/>
              <a:t>25.03.2019</a:t>
            </a:fld>
            <a:r>
              <a:rPr lang="de-DE" dirty="0"/>
              <a:t> Berlin </a:t>
            </a:r>
          </a:p>
        </p:txBody>
      </p:sp>
    </p:spTree>
    <p:extLst>
      <p:ext uri="{BB962C8B-B14F-4D97-AF65-F5344CB8AC3E}">
        <p14:creationId xmlns:p14="http://schemas.microsoft.com/office/powerpoint/2010/main" val="32045965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3528" y="640492"/>
            <a:ext cx="8229600" cy="1800200"/>
          </a:xfrm>
        </p:spPr>
        <p:txBody>
          <a:bodyPr/>
          <a:lstStyle/>
          <a:p>
            <a:r>
              <a:rPr lang="de-DE" dirty="0"/>
              <a:t>…brauchen wir irgendwann keine Fachkräfte für FASD mehr! – noch Fragen?</a:t>
            </a:r>
          </a:p>
          <a:p>
            <a:r>
              <a:rPr lang="de-DE" dirty="0"/>
              <a:t>Vielen Dank für die Aufmerksamkeit!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52536" y="-99392"/>
            <a:ext cx="9639778" cy="720080"/>
          </a:xfrm>
          <a:prstGeom prst="rect">
            <a:avLst/>
          </a:prstGeom>
        </p:spPr>
      </p:pic>
      <p:sp>
        <p:nvSpPr>
          <p:cNvPr id="9" name="Datumsplatzhalter 2">
            <a:extLst>
              <a:ext uri="{FF2B5EF4-FFF2-40B4-BE49-F238E27FC236}">
                <a16:creationId xmlns:a16="http://schemas.microsoft.com/office/drawing/2014/main" id="{2A4B310E-7EC4-4C59-93CF-923F7C0523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754760" cy="365125"/>
          </a:xfrm>
        </p:spPr>
        <p:txBody>
          <a:bodyPr/>
          <a:lstStyle/>
          <a:p>
            <a:pPr>
              <a:defRPr/>
            </a:pPr>
            <a:fld id="{6DD516B5-BAA2-4482-8EE9-3F3775B5976F}" type="datetime1">
              <a:rPr lang="de-DE" smtClean="0"/>
              <a:t>25.03.2019</a:t>
            </a:fld>
            <a:r>
              <a:rPr lang="de-DE" dirty="0"/>
              <a:t> Berlin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809AEC9-44C4-4622-95D8-F7391DA54E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8" y="2410155"/>
            <a:ext cx="3505689" cy="322942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67A21C47-2796-4220-A7C3-F57682031B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217" y="2393635"/>
            <a:ext cx="4900143" cy="367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383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1572419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de-DE" dirty="0"/>
              <a:t>Aktuell – Veröffentlichung einer Studie: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de-DE" sz="1800" dirty="0"/>
              <a:t>Mit dem «Passivtrinken» befasst sich eine Studie des Münchner Instituts für Therapieforschung (IFT), die gestern vor einer Woche im Fachmagazin «BMC Medicine» veröffentlicht wurde.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52536" y="-99392"/>
            <a:ext cx="9639778" cy="720080"/>
          </a:xfrm>
          <a:prstGeom prst="rect">
            <a:avLst/>
          </a:prstGeom>
        </p:spPr>
      </p:pic>
      <p:sp>
        <p:nvSpPr>
          <p:cNvPr id="6" name="Datumsplatzhalter 2">
            <a:extLst>
              <a:ext uri="{FF2B5EF4-FFF2-40B4-BE49-F238E27FC236}">
                <a16:creationId xmlns:a16="http://schemas.microsoft.com/office/drawing/2014/main" id="{96196D71-9861-4593-9EAC-552F1C83E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754760" cy="365125"/>
          </a:xfrm>
        </p:spPr>
        <p:txBody>
          <a:bodyPr/>
          <a:lstStyle/>
          <a:p>
            <a:pPr>
              <a:defRPr/>
            </a:pPr>
            <a:fld id="{6DD516B5-BAA2-4482-8EE9-3F3775B5976F}" type="datetime1">
              <a:rPr lang="de-DE" smtClean="0"/>
              <a:t>25.03.2019</a:t>
            </a:fld>
            <a:r>
              <a:rPr lang="de-DE" dirty="0"/>
              <a:t> Berlin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80BBA18-CE10-4076-B91C-5F9C300246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409131"/>
            <a:ext cx="2173934" cy="371703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CF77843-DCAF-441A-917F-B71438EDBC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409131"/>
            <a:ext cx="2002532" cy="4005064"/>
          </a:xfrm>
          <a:prstGeom prst="rect">
            <a:avLst/>
          </a:prstGeom>
        </p:spPr>
      </p:pic>
      <p:sp>
        <p:nvSpPr>
          <p:cNvPr id="10" name="Pfeil: nach rechts 9">
            <a:extLst>
              <a:ext uri="{FF2B5EF4-FFF2-40B4-BE49-F238E27FC236}">
                <a16:creationId xmlns:a16="http://schemas.microsoft.com/office/drawing/2014/main" id="{1A3FEE09-799D-45F5-8339-0255759A2228}"/>
              </a:ext>
            </a:extLst>
          </p:cNvPr>
          <p:cNvSpPr/>
          <p:nvPr/>
        </p:nvSpPr>
        <p:spPr>
          <a:xfrm>
            <a:off x="5796136" y="3789040"/>
            <a:ext cx="360040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Pfeil: nach links 10">
            <a:extLst>
              <a:ext uri="{FF2B5EF4-FFF2-40B4-BE49-F238E27FC236}">
                <a16:creationId xmlns:a16="http://schemas.microsoft.com/office/drawing/2014/main" id="{F99B90C7-943A-4748-880A-6B12629E12F0}"/>
              </a:ext>
            </a:extLst>
          </p:cNvPr>
          <p:cNvSpPr/>
          <p:nvPr/>
        </p:nvSpPr>
        <p:spPr>
          <a:xfrm>
            <a:off x="2699792" y="5877272"/>
            <a:ext cx="216025" cy="144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10809934-9335-4874-A5EB-604BDC9FFFE4}"/>
              </a:ext>
            </a:extLst>
          </p:cNvPr>
          <p:cNvSpPr txBox="1"/>
          <p:nvPr/>
        </p:nvSpPr>
        <p:spPr>
          <a:xfrm>
            <a:off x="3298167" y="2443877"/>
            <a:ext cx="2173934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Unterschiedliche Interpretation der Studie durch teilweise Unwissen der Redakteure!</a:t>
            </a:r>
          </a:p>
          <a:p>
            <a:endParaRPr lang="de-DE" dirty="0"/>
          </a:p>
          <a:p>
            <a:r>
              <a:rPr lang="de-DE" dirty="0"/>
              <a:t>Die Folgen sind fatal!!!</a:t>
            </a:r>
          </a:p>
          <a:p>
            <a:endParaRPr lang="de-DE" dirty="0"/>
          </a:p>
          <a:p>
            <a:r>
              <a:rPr lang="de-DE" sz="1400" dirty="0"/>
              <a:t>PS: Einen Tag später Anruf von arte wegen eines geplanten Fernsehberichts</a:t>
            </a:r>
          </a:p>
          <a:p>
            <a:endParaRPr lang="de-DE" sz="1400" dirty="0"/>
          </a:p>
          <a:p>
            <a:r>
              <a:rPr lang="de-DE" sz="1400" dirty="0"/>
              <a:t>Hinweis auf BR3 „kontrovers“ heute Abend 21h (oder Mediathek)</a:t>
            </a:r>
          </a:p>
        </p:txBody>
      </p:sp>
    </p:spTree>
    <p:extLst>
      <p:ext uri="{BB962C8B-B14F-4D97-AF65-F5344CB8AC3E}">
        <p14:creationId xmlns:p14="http://schemas.microsoft.com/office/powerpoint/2010/main" val="27430531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52536" y="-99392"/>
            <a:ext cx="9639778" cy="720080"/>
          </a:xfrm>
          <a:prstGeom prst="rect">
            <a:avLst/>
          </a:prstGeom>
        </p:spPr>
      </p:pic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457200" y="908721"/>
            <a:ext cx="8229600" cy="576064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PS: noch schnell 3 Filmtipps…</a:t>
            </a:r>
          </a:p>
        </p:txBody>
      </p:sp>
      <p:pic>
        <p:nvPicPr>
          <p:cNvPr id="1026" name="Picture 2" descr="Bildergebnis für leben zucchini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85132"/>
            <a:ext cx="3000375" cy="423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Datumsplatzhalter 2">
            <a:extLst>
              <a:ext uri="{FF2B5EF4-FFF2-40B4-BE49-F238E27FC236}">
                <a16:creationId xmlns:a16="http://schemas.microsoft.com/office/drawing/2014/main" id="{F10CE251-45B4-4557-85D1-FCD354C0C7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754760" cy="365125"/>
          </a:xfrm>
        </p:spPr>
        <p:txBody>
          <a:bodyPr/>
          <a:lstStyle/>
          <a:p>
            <a:pPr>
              <a:defRPr/>
            </a:pPr>
            <a:fld id="{6DD516B5-BAA2-4482-8EE9-3F3775B5976F}" type="datetime1">
              <a:rPr lang="de-DE" smtClean="0"/>
              <a:t>25.03.2019</a:t>
            </a:fld>
            <a:r>
              <a:rPr lang="de-DE" dirty="0"/>
              <a:t> Berlin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C4EC52A-785E-4EF2-91EE-8B3FB6BDEA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053" y="1685131"/>
            <a:ext cx="3166947" cy="427207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261D8F8-CC0D-4A69-8FF4-9C578C09E7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879" y="1647033"/>
            <a:ext cx="3000375" cy="427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913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haben alle diese Menschen gemeinsam?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628800"/>
            <a:ext cx="4534328" cy="4525963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5" r="19545"/>
          <a:stretch/>
        </p:blipFill>
        <p:spPr>
          <a:xfrm>
            <a:off x="3661537" y="2780927"/>
            <a:ext cx="2232248" cy="2273263"/>
          </a:xfrm>
          <a:prstGeom prst="rect">
            <a:avLst/>
          </a:prstGeom>
        </p:spPr>
      </p:pic>
      <p:sp>
        <p:nvSpPr>
          <p:cNvPr id="7" name="Datumsplatzhalter 2">
            <a:extLst>
              <a:ext uri="{FF2B5EF4-FFF2-40B4-BE49-F238E27FC236}">
                <a16:creationId xmlns:a16="http://schemas.microsoft.com/office/drawing/2014/main" id="{26608642-E8DD-41D4-AE6A-FC040A58DD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754760" cy="365125"/>
          </a:xfrm>
        </p:spPr>
        <p:txBody>
          <a:bodyPr/>
          <a:lstStyle/>
          <a:p>
            <a:pPr>
              <a:defRPr/>
            </a:pPr>
            <a:fld id="{6DD516B5-BAA2-4482-8EE9-3F3775B5976F}" type="datetime1">
              <a:rPr lang="de-DE" smtClean="0"/>
              <a:t>25.03.2019</a:t>
            </a:fld>
            <a:r>
              <a:rPr lang="de-DE" dirty="0"/>
              <a:t> Berlin </a:t>
            </a:r>
          </a:p>
        </p:txBody>
      </p:sp>
    </p:spTree>
    <p:extLst>
      <p:ext uri="{BB962C8B-B14F-4D97-AF65-F5344CB8AC3E}">
        <p14:creationId xmlns:p14="http://schemas.microsoft.com/office/powerpoint/2010/main" val="3647216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00250"/>
            <a:ext cx="11945619" cy="3733006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07504" y="824937"/>
            <a:ext cx="892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Sie sind behindert aus dem gleichen Grund:</a:t>
            </a:r>
          </a:p>
        </p:txBody>
      </p:sp>
      <p:sp>
        <p:nvSpPr>
          <p:cNvPr id="5" name="Datumsplatzhalter 2">
            <a:extLst>
              <a:ext uri="{FF2B5EF4-FFF2-40B4-BE49-F238E27FC236}">
                <a16:creationId xmlns:a16="http://schemas.microsoft.com/office/drawing/2014/main" id="{7B926DE5-D82D-4B36-97CC-6B8FC47F44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754760" cy="365125"/>
          </a:xfrm>
        </p:spPr>
        <p:txBody>
          <a:bodyPr/>
          <a:lstStyle/>
          <a:p>
            <a:pPr>
              <a:defRPr/>
            </a:pPr>
            <a:fld id="{6DD516B5-BAA2-4482-8EE9-3F3775B5976F}" type="datetime1">
              <a:rPr lang="de-DE" smtClean="0"/>
              <a:t>25.03.2019</a:t>
            </a:fld>
            <a:r>
              <a:rPr lang="de-DE" dirty="0"/>
              <a:t> Berlin </a:t>
            </a:r>
          </a:p>
        </p:txBody>
      </p:sp>
    </p:spTree>
    <p:extLst>
      <p:ext uri="{BB962C8B-B14F-4D97-AF65-F5344CB8AC3E}">
        <p14:creationId xmlns:p14="http://schemas.microsoft.com/office/powerpoint/2010/main" val="605798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51" y="116632"/>
            <a:ext cx="3108960" cy="194767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97152"/>
            <a:ext cx="3108960" cy="1947672"/>
          </a:xfrm>
          <a:prstGeom prst="rect">
            <a:avLst/>
          </a:prstGeom>
        </p:spPr>
      </p:pic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66F79F6-06B9-48ED-9758-3FF6BB5812AB}" type="datetime1">
              <a:rPr lang="de-DE" smtClean="0"/>
              <a:t>25.03.2019</a:t>
            </a:fld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60" y="188640"/>
            <a:ext cx="6035040" cy="6858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CC8387B-1911-4EE6-803B-99D2B6B6B3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59" y="2060848"/>
            <a:ext cx="2910401" cy="268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1685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764704"/>
            <a:ext cx="4042792" cy="5361459"/>
          </a:xfrm>
        </p:spPr>
        <p:txBody>
          <a:bodyPr/>
          <a:lstStyle/>
          <a:p>
            <a:r>
              <a:rPr lang="de-DE" dirty="0"/>
              <a:t>Welt am Sonntag vom 6.11.2016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60806" y="43189"/>
            <a:ext cx="2135142" cy="5849855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755576" y="4725144"/>
            <a:ext cx="3312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Quelle: IFT (Institut für Therapieforschung), Umfrage März bis Juni 2015</a:t>
            </a:r>
          </a:p>
        </p:txBody>
      </p:sp>
      <p:sp>
        <p:nvSpPr>
          <p:cNvPr id="7" name="Rechteck 6"/>
          <p:cNvSpPr/>
          <p:nvPr/>
        </p:nvSpPr>
        <p:spPr>
          <a:xfrm>
            <a:off x="971600" y="3107529"/>
            <a:ext cx="2664296" cy="249463"/>
          </a:xfrm>
          <a:prstGeom prst="rect">
            <a:avLst/>
          </a:prstGeom>
          <a:solidFill>
            <a:srgbClr val="FF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5" descr="Rotwei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3975" y="-26988"/>
            <a:ext cx="9234488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56234" y="1865162"/>
            <a:ext cx="7448155" cy="3024336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5865562" y="1333769"/>
            <a:ext cx="3026918" cy="1676470"/>
          </a:xfrm>
          <a:prstGeom prst="rect">
            <a:avLst/>
          </a:prstGeom>
          <a:solidFill>
            <a:srgbClr val="FF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Datumsplatzhalter 2">
            <a:extLst>
              <a:ext uri="{FF2B5EF4-FFF2-40B4-BE49-F238E27FC236}">
                <a16:creationId xmlns:a16="http://schemas.microsoft.com/office/drawing/2014/main" id="{38446F5A-F3D5-4C23-8286-A393E4331A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754760" cy="365125"/>
          </a:xfrm>
        </p:spPr>
        <p:txBody>
          <a:bodyPr/>
          <a:lstStyle/>
          <a:p>
            <a:pPr>
              <a:defRPr/>
            </a:pPr>
            <a:fld id="{6DD516B5-BAA2-4482-8EE9-3F3775B5976F}" type="datetime1">
              <a:rPr lang="de-DE" smtClean="0"/>
              <a:t>25.03.2019</a:t>
            </a:fld>
            <a:r>
              <a:rPr lang="de-DE" dirty="0"/>
              <a:t> Berlin </a:t>
            </a:r>
          </a:p>
        </p:txBody>
      </p:sp>
    </p:spTree>
    <p:extLst>
      <p:ext uri="{BB962C8B-B14F-4D97-AF65-F5344CB8AC3E}">
        <p14:creationId xmlns:p14="http://schemas.microsoft.com/office/powerpoint/2010/main" val="362461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Inhaltsplatzhalt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de-DE" sz="4000" b="1" dirty="0"/>
              <a:t>FASD in Zahlen (Tendenz steigend*)</a:t>
            </a:r>
          </a:p>
          <a:p>
            <a:pPr marL="0" indent="0">
              <a:buFont typeface="Arial" charset="0"/>
              <a:buNone/>
            </a:pPr>
            <a:endParaRPr lang="de-DE" dirty="0"/>
          </a:p>
          <a:p>
            <a:pPr marL="0" indent="0">
              <a:buFont typeface="Arial" charset="0"/>
              <a:buNone/>
            </a:pPr>
            <a:r>
              <a:rPr lang="de-DE" dirty="0"/>
              <a:t>737000 Kinder 	(Geburten in Deutschland 2015)</a:t>
            </a:r>
          </a:p>
          <a:p>
            <a:pPr marL="0" indent="0">
              <a:buFont typeface="Arial" charset="0"/>
              <a:buNone/>
            </a:pPr>
            <a:endParaRPr lang="de-DE" dirty="0"/>
          </a:p>
          <a:p>
            <a:pPr marL="0" indent="0">
              <a:buFont typeface="Arial" charset="0"/>
              <a:buNone/>
            </a:pPr>
            <a:r>
              <a:rPr lang="de-DE" dirty="0"/>
              <a:t>Ca. 12000 		</a:t>
            </a:r>
            <a:r>
              <a:rPr lang="de-DE" sz="2800" dirty="0"/>
              <a:t>(davon alkoholbedingte Schäden)</a:t>
            </a:r>
          </a:p>
          <a:p>
            <a:pPr marL="0" indent="0">
              <a:buFont typeface="Arial" charset="0"/>
              <a:buNone/>
            </a:pPr>
            <a:endParaRPr lang="de-DE" sz="2800" dirty="0"/>
          </a:p>
          <a:p>
            <a:pPr marL="0" indent="0">
              <a:buFont typeface="Arial" charset="0"/>
              <a:buNone/>
            </a:pPr>
            <a:r>
              <a:rPr lang="de-DE" dirty="0"/>
              <a:t>Ca. 2500 		(mit Vollbild)</a:t>
            </a:r>
          </a:p>
          <a:p>
            <a:pPr marL="0" indent="0">
              <a:buFont typeface="Arial" charset="0"/>
              <a:buNone/>
            </a:pPr>
            <a:r>
              <a:rPr lang="de-DE" dirty="0"/>
              <a:t>*Nachrichtenmeldung am 9.9.2017</a:t>
            </a:r>
          </a:p>
          <a:p>
            <a:pPr marL="0" indent="0">
              <a:buFont typeface="Arial" charset="0"/>
              <a:buNone/>
            </a:pPr>
            <a:endParaRPr lang="de-DE" dirty="0"/>
          </a:p>
          <a:p>
            <a:pPr marL="0" indent="0">
              <a:buFont typeface="Arial" charset="0"/>
              <a:buNone/>
            </a:pPr>
            <a:endParaRPr lang="de-DE" dirty="0"/>
          </a:p>
          <a:p>
            <a:pPr marL="0" indent="0">
              <a:buFont typeface="Arial" charset="0"/>
              <a:buNone/>
            </a:pPr>
            <a:endParaRPr lang="de-DE" dirty="0"/>
          </a:p>
          <a:p>
            <a:pPr marL="0" indent="0">
              <a:buFont typeface="Arial" charset="0"/>
              <a:buNone/>
            </a:pPr>
            <a:endParaRPr lang="de-DE" dirty="0"/>
          </a:p>
        </p:txBody>
      </p:sp>
      <p:pic>
        <p:nvPicPr>
          <p:cNvPr id="6147" name="Grafik 5" descr="Auge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6250" y="-26988"/>
            <a:ext cx="10096500" cy="755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Datumsplatzhalter 2">
            <a:extLst>
              <a:ext uri="{FF2B5EF4-FFF2-40B4-BE49-F238E27FC236}">
                <a16:creationId xmlns:a16="http://schemas.microsoft.com/office/drawing/2014/main" id="{FBE9C3E2-05DD-4DEE-9DBB-08124F9AF3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754760" cy="365125"/>
          </a:xfrm>
        </p:spPr>
        <p:txBody>
          <a:bodyPr/>
          <a:lstStyle/>
          <a:p>
            <a:pPr>
              <a:defRPr/>
            </a:pPr>
            <a:fld id="{6DD516B5-BAA2-4482-8EE9-3F3775B5976F}" type="datetime1">
              <a:rPr lang="de-DE" smtClean="0"/>
              <a:t>25.03.2019</a:t>
            </a:fld>
            <a:r>
              <a:rPr lang="de-DE" dirty="0"/>
              <a:t> Berlin </a:t>
            </a:r>
          </a:p>
        </p:txBody>
      </p:sp>
    </p:spTree>
    <p:extLst>
      <p:ext uri="{BB962C8B-B14F-4D97-AF65-F5344CB8AC3E}">
        <p14:creationId xmlns:p14="http://schemas.microsoft.com/office/powerpoint/2010/main" val="41037844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20000"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de-DE" sz="4000" dirty="0"/>
              <a:t>300 Schüler -&gt; 5 und mehr Betroffene</a:t>
            </a:r>
            <a:endParaRPr lang="de-DE" sz="4000" b="1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de-DE" dirty="0"/>
              <a:t>Je niedriger das Schulniveau, desto größer die Wahrscheinlichkeit, dass die Zahl höher ist.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de-DE" dirty="0"/>
              <a:t>(geschätzte Zahl an meiner ehemaligen Schule im Zeitraum 2014-2018 ca. 20 pro Schuljahr, </a:t>
            </a:r>
            <a:r>
              <a:rPr lang="de-DE" u="sng" dirty="0"/>
              <a:t>keiner</a:t>
            </a:r>
            <a:r>
              <a:rPr lang="de-DE" dirty="0"/>
              <a:t> hatte Diagnose FASD)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de-DE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de-DE" dirty="0"/>
              <a:t>„FASD zählt zu den häufigsten bereits bei der Geburt vorliegenden Behinderungen. Sie ist zu 100% vermeidbar!“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de-D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(Die Drogenbeauftragte der Bundesregierung)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de-DE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52536" y="-99392"/>
            <a:ext cx="9639778" cy="720080"/>
          </a:xfrm>
          <a:prstGeom prst="rect">
            <a:avLst/>
          </a:prstGeom>
        </p:spPr>
      </p:pic>
      <p:sp>
        <p:nvSpPr>
          <p:cNvPr id="6" name="Datumsplatzhalter 2">
            <a:extLst>
              <a:ext uri="{FF2B5EF4-FFF2-40B4-BE49-F238E27FC236}">
                <a16:creationId xmlns:a16="http://schemas.microsoft.com/office/drawing/2014/main" id="{96196D71-9861-4593-9EAC-552F1C83E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754760" cy="365125"/>
          </a:xfrm>
        </p:spPr>
        <p:txBody>
          <a:bodyPr/>
          <a:lstStyle/>
          <a:p>
            <a:pPr>
              <a:defRPr/>
            </a:pPr>
            <a:fld id="{6DD516B5-BAA2-4482-8EE9-3F3775B5976F}" type="datetime1">
              <a:rPr lang="de-DE" smtClean="0"/>
              <a:t>25.03.2019</a:t>
            </a:fld>
            <a:r>
              <a:rPr lang="de-DE" dirty="0"/>
              <a:t> Berlin </a:t>
            </a:r>
          </a:p>
        </p:txBody>
      </p:sp>
    </p:spTree>
    <p:extLst>
      <p:ext uri="{BB962C8B-B14F-4D97-AF65-F5344CB8AC3E}">
        <p14:creationId xmlns:p14="http://schemas.microsoft.com/office/powerpoint/2010/main" val="2267869248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1063</Words>
  <Application>Microsoft Office PowerPoint</Application>
  <PresentationFormat>Bildschirmpräsentation (4:3)</PresentationFormat>
  <Paragraphs>219</Paragraphs>
  <Slides>30</Slides>
  <Notes>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30</vt:i4>
      </vt:variant>
    </vt:vector>
  </HeadingPairs>
  <TitlesOfParts>
    <vt:vector size="33" baseType="lpstr">
      <vt:lpstr>Arial</vt:lpstr>
      <vt:lpstr>Calibri</vt:lpstr>
      <vt:lpstr>Larissa</vt:lpstr>
      <vt:lpstr>Schule und FASD - unmöglich?!     Seminar „Weiterbildung zur FASD-Fachkraft“ Berlin 2019</vt:lpstr>
      <vt:lpstr>PowerPoint-Präsentation</vt:lpstr>
      <vt:lpstr>PowerPoint-Präsentation</vt:lpstr>
      <vt:lpstr>Was haben alle diese Menschen gemeinsam?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Was uns häufig nicht gelingt…</vt:lpstr>
      <vt:lpstr>Bessere Prävention*!?!</vt:lpstr>
      <vt:lpstr>Bessere Prävention!?! (Teil 2)</vt:lpstr>
      <vt:lpstr>Bessere Prävention (Teil 3):</vt:lpstr>
      <vt:lpstr>Sieht so ein unglückliches Kind aus?</vt:lpstr>
      <vt:lpstr>Also: nicht dumm, faul, frech und unerzogen…, sondern lebenslänglich behindert durch Alkohol!</vt:lpstr>
      <vt:lpstr>Früchte von 9 Jahren harter Arbeit…</vt:lpstr>
      <vt:lpstr>Früchte von 9 Jahren harter Arbeit…</vt:lpstr>
      <vt:lpstr>Auf einem guten Weg: wenn der Träger der beiden Schulbegleiter des Sohnes ohne Aufforderung eine Infoveranstaltung anbietet…</vt:lpstr>
      <vt:lpstr>Wenn wir das eines Tages flächendeckend gemeinsam schaffen…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FASD-Arbeitskreis</dc:title>
  <dc:creator>Härter;Bogner</dc:creator>
  <cp:lastModifiedBy>Alf Bogner</cp:lastModifiedBy>
  <cp:revision>204</cp:revision>
  <cp:lastPrinted>2019-03-25T07:33:09Z</cp:lastPrinted>
  <dcterms:created xsi:type="dcterms:W3CDTF">2015-02-06T20:08:44Z</dcterms:created>
  <dcterms:modified xsi:type="dcterms:W3CDTF">2019-03-25T07:47:24Z</dcterms:modified>
</cp:coreProperties>
</file>